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256" r:id="rId2"/>
    <p:sldId id="318" r:id="rId3"/>
    <p:sldId id="319" r:id="rId4"/>
    <p:sldId id="320" r:id="rId5"/>
    <p:sldId id="321" r:id="rId6"/>
    <p:sldId id="322" r:id="rId7"/>
    <p:sldId id="257" r:id="rId8"/>
    <p:sldId id="258" r:id="rId9"/>
    <p:sldId id="259" r:id="rId10"/>
    <p:sldId id="260" r:id="rId11"/>
    <p:sldId id="324" r:id="rId12"/>
    <p:sldId id="261" r:id="rId13"/>
    <p:sldId id="262" r:id="rId14"/>
    <p:sldId id="263" r:id="rId15"/>
    <p:sldId id="264" r:id="rId16"/>
    <p:sldId id="325" r:id="rId17"/>
    <p:sldId id="326" r:id="rId18"/>
    <p:sldId id="265" r:id="rId19"/>
    <p:sldId id="266" r:id="rId20"/>
    <p:sldId id="267" r:id="rId21"/>
    <p:sldId id="327" r:id="rId22"/>
    <p:sldId id="328" r:id="rId23"/>
    <p:sldId id="268" r:id="rId24"/>
    <p:sldId id="269" r:id="rId25"/>
    <p:sldId id="270" r:id="rId26"/>
    <p:sldId id="329" r:id="rId27"/>
    <p:sldId id="271" r:id="rId28"/>
    <p:sldId id="330" r:id="rId29"/>
    <p:sldId id="281" r:id="rId30"/>
    <p:sldId id="282" r:id="rId31"/>
    <p:sldId id="334" r:id="rId32"/>
    <p:sldId id="332" r:id="rId33"/>
    <p:sldId id="283" r:id="rId34"/>
    <p:sldId id="333" r:id="rId35"/>
    <p:sldId id="335" r:id="rId36"/>
    <p:sldId id="284" r:id="rId37"/>
    <p:sldId id="336" r:id="rId38"/>
    <p:sldId id="272" r:id="rId39"/>
    <p:sldId id="273" r:id="rId40"/>
    <p:sldId id="274" r:id="rId41"/>
    <p:sldId id="275" r:id="rId42"/>
    <p:sldId id="276" r:id="rId43"/>
    <p:sldId id="277" r:id="rId44"/>
    <p:sldId id="278" r:id="rId45"/>
    <p:sldId id="279" r:id="rId46"/>
    <p:sldId id="280" r:id="rId47"/>
    <p:sldId id="331" r:id="rId48"/>
    <p:sldId id="288" r:id="rId49"/>
    <p:sldId id="337" r:id="rId50"/>
    <p:sldId id="289" r:id="rId51"/>
    <p:sldId id="290" r:id="rId52"/>
    <p:sldId id="291" r:id="rId53"/>
    <p:sldId id="292" r:id="rId54"/>
    <p:sldId id="293" r:id="rId55"/>
    <p:sldId id="294" r:id="rId56"/>
    <p:sldId id="295" r:id="rId57"/>
    <p:sldId id="296" r:id="rId58"/>
    <p:sldId id="297" r:id="rId59"/>
    <p:sldId id="338" r:id="rId60"/>
    <p:sldId id="298" r:id="rId61"/>
    <p:sldId id="299" r:id="rId62"/>
    <p:sldId id="339" r:id="rId63"/>
    <p:sldId id="300" r:id="rId64"/>
    <p:sldId id="317" r:id="rId65"/>
    <p:sldId id="285" r:id="rId66"/>
    <p:sldId id="286" r:id="rId67"/>
    <p:sldId id="287" r:id="rId68"/>
    <p:sldId id="340" r:id="rId69"/>
    <p:sldId id="305" r:id="rId70"/>
    <p:sldId id="341" r:id="rId71"/>
    <p:sldId id="342" r:id="rId72"/>
    <p:sldId id="34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288"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0F684F-7B42-FB40-B4F5-1C04BAC4C271}" type="datetimeFigureOut">
              <a:rPr lang="en-US" smtClean="0"/>
              <a:t>5/24/13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4E767E-8295-9C47-8DB5-8B36A3E006ED}" type="slidenum">
              <a:rPr lang="en-US" smtClean="0"/>
              <a:t>‹#›</a:t>
            </a:fld>
            <a:endParaRPr lang="en-US"/>
          </a:p>
        </p:txBody>
      </p:sp>
    </p:spTree>
    <p:extLst>
      <p:ext uri="{BB962C8B-B14F-4D97-AF65-F5344CB8AC3E}">
        <p14:creationId xmlns:p14="http://schemas.microsoft.com/office/powerpoint/2010/main" val="42240690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4E767E-8295-9C47-8DB5-8B36A3E006ED}" type="slidenum">
              <a:rPr lang="en-US" smtClean="0"/>
              <a:t>47</a:t>
            </a:fld>
            <a:endParaRPr lang="en-US"/>
          </a:p>
        </p:txBody>
      </p:sp>
    </p:spTree>
    <p:extLst>
      <p:ext uri="{BB962C8B-B14F-4D97-AF65-F5344CB8AC3E}">
        <p14:creationId xmlns:p14="http://schemas.microsoft.com/office/powerpoint/2010/main" val="155727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20E0B6AD-3B5C-436E-8A12-BE97F1522393}" type="datetimeFigureOut">
              <a:rPr lang="en-US" smtClean="0"/>
              <a:t>5/24/13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33DF3FA3-731E-4E8F-9794-5C3617FD058B}"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E0B6AD-3B5C-436E-8A12-BE97F1522393}" type="datetimeFigureOut">
              <a:rPr lang="en-US" smtClean="0"/>
              <a:t>5/24/13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E0B6AD-3B5C-436E-8A12-BE97F1522393}" type="datetimeFigureOut">
              <a:rPr lang="en-US" smtClean="0"/>
              <a:t>5/24/13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0E0B6AD-3B5C-436E-8A12-BE97F1522393}" type="datetimeFigureOut">
              <a:rPr lang="en-US" smtClean="0"/>
              <a:t>5/24/13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0E0B6AD-3B5C-436E-8A12-BE97F1522393}" type="datetimeFigureOut">
              <a:rPr lang="en-US" smtClean="0"/>
              <a:t>5/24/13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33DF3FA3-731E-4E8F-9794-5C3617FD058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E0B6AD-3B5C-436E-8A12-BE97F1522393}" type="datetimeFigureOut">
              <a:rPr lang="en-US" smtClean="0"/>
              <a:t>5/24/13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0E0B6AD-3B5C-436E-8A12-BE97F1522393}" type="datetimeFigureOut">
              <a:rPr lang="en-US" smtClean="0"/>
              <a:t>5/24/13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E0B6AD-3B5C-436E-8A12-BE97F1522393}" type="datetimeFigureOut">
              <a:rPr lang="en-US" smtClean="0"/>
              <a:t>5/24/13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E0B6AD-3B5C-436E-8A12-BE97F1522393}" type="datetimeFigureOut">
              <a:rPr lang="en-US" smtClean="0"/>
              <a:t>5/24/13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E0B6AD-3B5C-436E-8A12-BE97F1522393}" type="datetimeFigureOut">
              <a:rPr lang="en-US" smtClean="0"/>
              <a:t>5/24/13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0E0B6AD-3B5C-436E-8A12-BE97F1522393}" type="datetimeFigureOut">
              <a:rPr lang="en-US" smtClean="0"/>
              <a:t>5/24/13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DF3FA3-731E-4E8F-9794-5C3617FD058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0E0B6AD-3B5C-436E-8A12-BE97F1522393}" type="datetimeFigureOut">
              <a:rPr lang="en-US" smtClean="0"/>
              <a:t>5/24/13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33DF3FA3-731E-4E8F-9794-5C3617FD058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 Id="rId3" Type="http://schemas.openxmlformats.org/officeDocument/2006/relationships/image" Target="../media/image7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4191000"/>
          </a:xfrm>
        </p:spPr>
        <p:txBody>
          <a:bodyPr>
            <a:normAutofit/>
          </a:bodyPr>
          <a:lstStyle/>
          <a:p>
            <a:r>
              <a:rPr lang="en-US" sz="8000" dirty="0" smtClean="0"/>
              <a:t>The Impact of </a:t>
            </a:r>
            <a:br>
              <a:rPr lang="en-US" sz="8000" dirty="0" smtClean="0"/>
            </a:br>
            <a:r>
              <a:rPr lang="en-US" sz="8000" dirty="0" smtClean="0"/>
              <a:t>the Civil War </a:t>
            </a:r>
            <a:br>
              <a:rPr lang="en-US" sz="8000" dirty="0" smtClean="0"/>
            </a:br>
            <a:r>
              <a:rPr lang="en-US" sz="8000" dirty="0" smtClean="0"/>
              <a:t>on America</a:t>
            </a:r>
            <a:endParaRPr lang="en-US" sz="8000" dirty="0"/>
          </a:p>
        </p:txBody>
      </p:sp>
      <p:sp>
        <p:nvSpPr>
          <p:cNvPr id="3" name="Subtitle 2"/>
          <p:cNvSpPr>
            <a:spLocks noGrp="1"/>
          </p:cNvSpPr>
          <p:nvPr>
            <p:ph type="subTitle" idx="1"/>
          </p:nvPr>
        </p:nvSpPr>
        <p:spPr>
          <a:xfrm>
            <a:off x="1371600" y="4343400"/>
            <a:ext cx="6400800" cy="740898"/>
          </a:xfrm>
        </p:spPr>
        <p:txBody>
          <a:bodyPr/>
          <a:lstStyle/>
          <a:p>
            <a:r>
              <a:rPr lang="en-US" dirty="0" smtClean="0"/>
              <a:t>4-6.4</a:t>
            </a:r>
            <a:endParaRPr lang="en-US" dirty="0"/>
          </a:p>
        </p:txBody>
      </p:sp>
    </p:spTree>
    <p:extLst>
      <p:ext uri="{BB962C8B-B14F-4D97-AF65-F5344CB8AC3E}">
        <p14:creationId xmlns:p14="http://schemas.microsoft.com/office/powerpoint/2010/main" val="27451366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34 hour bombardment on union troops stationed at Fort </a:t>
            </a:r>
            <a:r>
              <a:rPr lang="en-US" dirty="0"/>
              <a:t>S</a:t>
            </a:r>
            <a:r>
              <a:rPr lang="en-US" dirty="0" smtClean="0"/>
              <a:t>umter started the Civil War.</a:t>
            </a:r>
            <a:endParaRPr lang="en-US" dirty="0"/>
          </a:p>
        </p:txBody>
      </p:sp>
      <p:pic>
        <p:nvPicPr>
          <p:cNvPr id="4098" name="Picture 2" descr="http://www.civilwar.org/photos/galleries/fort-sumter/images/returningfire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95500"/>
            <a:ext cx="7239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828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r>
              <a:rPr lang="en-US" dirty="0" smtClean="0">
                <a:effectLst/>
              </a:rPr>
              <a:t>Buildings </a:t>
            </a:r>
            <a:r>
              <a:rPr lang="en-US" dirty="0">
                <a:effectLst/>
              </a:rPr>
              <a:t>at the fort were burned, but there were no casualties during the battle.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0" y="1836276"/>
            <a:ext cx="8991600" cy="5021724"/>
          </a:xfrm>
          <a:prstGeom prst="rect">
            <a:avLst/>
          </a:prstGeom>
        </p:spPr>
      </p:pic>
    </p:spTree>
    <p:extLst>
      <p:ext uri="{BB962C8B-B14F-4D97-AF65-F5344CB8AC3E}">
        <p14:creationId xmlns:p14="http://schemas.microsoft.com/office/powerpoint/2010/main" val="34516109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dirty="0" smtClean="0"/>
              <a:t>The Union and Confederacy had different strategies to try to win the war based:</a:t>
            </a:r>
            <a:br>
              <a:rPr lang="en-US" dirty="0" smtClean="0"/>
            </a:br>
            <a:endParaRPr lang="en-US" dirty="0"/>
          </a:p>
        </p:txBody>
      </p:sp>
      <p:sp>
        <p:nvSpPr>
          <p:cNvPr id="3" name="TextBox 2"/>
          <p:cNvSpPr txBox="1"/>
          <p:nvPr/>
        </p:nvSpPr>
        <p:spPr>
          <a:xfrm>
            <a:off x="533400" y="4114800"/>
            <a:ext cx="1898277" cy="523220"/>
          </a:xfrm>
          <a:prstGeom prst="rect">
            <a:avLst/>
          </a:prstGeom>
          <a:noFill/>
        </p:spPr>
        <p:txBody>
          <a:bodyPr wrap="none" rtlCol="0">
            <a:spAutoFit/>
          </a:bodyPr>
          <a:lstStyle/>
          <a:p>
            <a:r>
              <a:rPr lang="en-US" sz="2800" dirty="0" smtClean="0"/>
              <a:t>geography</a:t>
            </a:r>
            <a:endParaRPr lang="en-US" sz="2800" dirty="0"/>
          </a:p>
        </p:txBody>
      </p:sp>
      <p:pic>
        <p:nvPicPr>
          <p:cNvPr id="7170" name="Picture 2" descr="http://wigwags.files.wordpress.com/2008/03/civil-war-krensha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677" y="1614724"/>
            <a:ext cx="6572250"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5197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76200"/>
            <a:ext cx="4648200" cy="1143000"/>
          </a:xfrm>
        </p:spPr>
        <p:txBody>
          <a:bodyPr/>
          <a:lstStyle/>
          <a:p>
            <a:r>
              <a:rPr lang="en-US" dirty="0" smtClean="0"/>
              <a:t>Resources:</a:t>
            </a:r>
            <a:endParaRPr lang="en-US" dirty="0"/>
          </a:p>
        </p:txBody>
      </p:sp>
      <p:pic>
        <p:nvPicPr>
          <p:cNvPr id="8196" name="Picture 4" descr="http://www.sonofthesouth.net/civil-war-pictures/strategy/washington-artill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62007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sonofthesouth.net/civil-war-pictures/strategy/defending-washing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571875"/>
            <a:ext cx="615315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1938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Or their economy:</a:t>
            </a:r>
            <a:endParaRPr lang="en-US" dirty="0"/>
          </a:p>
        </p:txBody>
      </p:sp>
      <p:pic>
        <p:nvPicPr>
          <p:cNvPr id="9218" name="Picture 2" descr="http://www.sonofthesouth.net/civil-war-pictures/strategy/british-observ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380047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thechive.files.wordpress.com/2011/03/civil-war-19.jpg?w=500&amp;h=6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357" y="868907"/>
            <a:ext cx="4198913" cy="55341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igwags.files.wordpress.com/2009/05/railroad-mortar-civil-war.jpg?w=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1719"/>
            <a:ext cx="5130815" cy="231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5034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were four portions to the North’s strategies:</a:t>
            </a:r>
            <a:endParaRPr lang="en-US" dirty="0"/>
          </a:p>
        </p:txBody>
      </p:sp>
      <p:pic>
        <p:nvPicPr>
          <p:cNvPr id="10242" name="Picture 2" descr="http://web.mac.com/brevort1/Socialstudies/American_History_Chapter_16_files/North%20vs.%20South%20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447800"/>
            <a:ext cx="7617241" cy="5469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905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normAutofit fontScale="90000"/>
          </a:bodyPr>
          <a:lstStyle/>
          <a:p>
            <a:pPr algn="l"/>
            <a:r>
              <a:rPr lang="en-US" dirty="0">
                <a:effectLst/>
              </a:rPr>
              <a:t>The North initially fought to preserve the Union and victory would only come with southern surrender (a war on the offensive).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8118" y="616144"/>
            <a:ext cx="9125882" cy="6241856"/>
          </a:xfrm>
          <a:prstGeom prst="rect">
            <a:avLst/>
          </a:prstGeom>
        </p:spPr>
      </p:pic>
    </p:spTree>
    <p:extLst>
      <p:ext uri="{BB962C8B-B14F-4D97-AF65-F5344CB8AC3E}">
        <p14:creationId xmlns:p14="http://schemas.microsoft.com/office/powerpoint/2010/main" val="122233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lgn="l"/>
            <a:r>
              <a:rPr lang="en-US" dirty="0">
                <a:effectLst/>
              </a:rPr>
              <a:t>The strategy of the North </a:t>
            </a:r>
            <a:r>
              <a:rPr lang="en-US" dirty="0" smtClean="0">
                <a:effectLst/>
              </a:rPr>
              <a:t>was called </a:t>
            </a:r>
            <a:r>
              <a:rPr lang="en-US" dirty="0">
                <a:effectLst/>
              </a:rPr>
              <a:t>the Anaconda </a:t>
            </a:r>
            <a:r>
              <a:rPr lang="en-US" dirty="0" smtClean="0">
                <a:effectLst/>
              </a:rPr>
              <a:t>Plan.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24411" y="1226212"/>
            <a:ext cx="6858000" cy="5648573"/>
          </a:xfrm>
          <a:prstGeom prst="rect">
            <a:avLst/>
          </a:prstGeom>
        </p:spPr>
      </p:pic>
    </p:spTree>
    <p:extLst>
      <p:ext uri="{BB962C8B-B14F-4D97-AF65-F5344CB8AC3E}">
        <p14:creationId xmlns:p14="http://schemas.microsoft.com/office/powerpoint/2010/main" val="4062663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Blockading the southern ports using the navy </a:t>
            </a:r>
            <a:endParaRPr lang="en-US" dirty="0"/>
          </a:p>
        </p:txBody>
      </p:sp>
      <p:pic>
        <p:nvPicPr>
          <p:cNvPr id="6146" name="Picture 2" descr="http://www.karencarr.com/auto_image/auto_image_mid/US_Civil_War_map_Union_strateg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6143496" cy="554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9802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way the south couldn’t get supplies from their supporters in Europe</a:t>
            </a:r>
            <a:endParaRPr lang="en-US" dirty="0"/>
          </a:p>
        </p:txBody>
      </p:sp>
      <p:pic>
        <p:nvPicPr>
          <p:cNvPr id="1026" name="Picture 2" descr="http://www.learnnc.org/lp/media/uploads/2009/06/scott-anaco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9" y="1752600"/>
            <a:ext cx="6768687" cy="513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9670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38600"/>
            <a:ext cx="3505200" cy="1143000"/>
          </a:xfrm>
        </p:spPr>
        <p:txBody>
          <a:bodyPr>
            <a:normAutofit fontScale="90000"/>
          </a:bodyPr>
          <a:lstStyle/>
          <a:p>
            <a:r>
              <a:rPr lang="en-US" dirty="0">
                <a:effectLst/>
              </a:rPr>
              <a:t>Lincoln made two promises to the South, neither of which were heeded, causing a civil war to begin. </a:t>
            </a:r>
            <a:r>
              <a:rPr lang="en-US" dirty="0"/>
              <a:t/>
            </a:r>
            <a:br>
              <a:rPr lang="en-US" dirty="0"/>
            </a:br>
            <a:endParaRPr lang="en-US" dirty="0"/>
          </a:p>
        </p:txBody>
      </p:sp>
      <p:pic>
        <p:nvPicPr>
          <p:cNvPr id="5" name="Picture 4"/>
          <p:cNvPicPr>
            <a:picLocks noChangeAspect="1"/>
          </p:cNvPicPr>
          <p:nvPr/>
        </p:nvPicPr>
        <p:blipFill>
          <a:blip r:embed="rId2"/>
          <a:stretch>
            <a:fillRect/>
          </a:stretch>
        </p:blipFill>
        <p:spPr>
          <a:xfrm>
            <a:off x="3619417" y="-9435"/>
            <a:ext cx="5512037" cy="6858000"/>
          </a:xfrm>
          <a:prstGeom prst="rect">
            <a:avLst/>
          </a:prstGeom>
        </p:spPr>
      </p:pic>
    </p:spTree>
    <p:extLst>
      <p:ext uri="{BB962C8B-B14F-4D97-AF65-F5344CB8AC3E}">
        <p14:creationId xmlns:p14="http://schemas.microsoft.com/office/powerpoint/2010/main" val="15798091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2819400"/>
            <a:ext cx="3276600" cy="1143000"/>
          </a:xfrm>
        </p:spPr>
        <p:txBody>
          <a:bodyPr>
            <a:normAutofit fontScale="90000"/>
          </a:bodyPr>
          <a:lstStyle/>
          <a:p>
            <a:r>
              <a:rPr lang="en-US" dirty="0" smtClean="0"/>
              <a:t>2. Spilt the Confederacy in two at the Mississippi River costing the south its unity.</a:t>
            </a:r>
            <a:endParaRPr lang="en-US" dirty="0"/>
          </a:p>
        </p:txBody>
      </p:sp>
      <p:pic>
        <p:nvPicPr>
          <p:cNvPr id="5122" name="Picture 2" descr="http://jb-hdnp.org/Sarver/Maps/overview_civil_war_strateg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14"/>
            <a:ext cx="5791200" cy="7072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047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9" y="1371600"/>
            <a:ext cx="9144000" cy="1143000"/>
          </a:xfrm>
        </p:spPr>
        <p:txBody>
          <a:bodyPr>
            <a:normAutofit fontScale="90000"/>
          </a:bodyPr>
          <a:lstStyle/>
          <a:p>
            <a:pPr algn="l"/>
            <a:r>
              <a:rPr lang="en-US" dirty="0" smtClean="0">
                <a:effectLst/>
              </a:rPr>
              <a:t>They </a:t>
            </a:r>
            <a:r>
              <a:rPr lang="en-US" dirty="0">
                <a:effectLst/>
              </a:rPr>
              <a:t>were finally successful with this phase of the plan as a result of the fall of Vicksburg, another turning point that occurred simultaneously with the battle of Gettysburg</a:t>
            </a:r>
            <a:r>
              <a:rPr lang="en-US" dirty="0" smtClean="0">
                <a:effectLst/>
              </a:rPr>
              <a: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04800" y="905327"/>
            <a:ext cx="8229600" cy="5980176"/>
          </a:xfrm>
          <a:prstGeom prst="rect">
            <a:avLst/>
          </a:prstGeom>
        </p:spPr>
      </p:pic>
    </p:spTree>
    <p:extLst>
      <p:ext uri="{BB962C8B-B14F-4D97-AF65-F5344CB8AC3E}">
        <p14:creationId xmlns:p14="http://schemas.microsoft.com/office/powerpoint/2010/main" val="3585262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143000"/>
          </a:xfrm>
        </p:spPr>
        <p:txBody>
          <a:bodyPr>
            <a:normAutofit fontScale="90000"/>
          </a:bodyPr>
          <a:lstStyle/>
          <a:p>
            <a:pPr algn="l"/>
            <a:r>
              <a:rPr lang="en-US" dirty="0">
                <a:effectLst/>
              </a:rPr>
              <a:t>Third, they would increase doubt and confusion by destroying the South from within by attacking its transportation (railroad) and communication (telegraph) systems and thus its morale.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0" y="736600"/>
            <a:ext cx="9144000" cy="5366002"/>
          </a:xfrm>
          <a:prstGeom prst="rect">
            <a:avLst/>
          </a:prstGeom>
        </p:spPr>
      </p:pic>
    </p:spTree>
    <p:extLst>
      <p:ext uri="{BB962C8B-B14F-4D97-AF65-F5344CB8AC3E}">
        <p14:creationId xmlns:p14="http://schemas.microsoft.com/office/powerpoint/2010/main" val="2918850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a:t>
            </a:r>
            <a:r>
              <a:rPr lang="en-US" dirty="0" smtClean="0"/>
              <a:t>. Attack the Confederate Capitol city of Richmond Virginia</a:t>
            </a:r>
            <a:endParaRPr lang="en-US" dirty="0"/>
          </a:p>
        </p:txBody>
      </p:sp>
      <p:pic>
        <p:nvPicPr>
          <p:cNvPr id="2050" name="Picture 2" descr="http://www.civilwar.org/education/assets/images/capital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750" y="1504950"/>
            <a:ext cx="530005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169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The southern strategy was to:</a:t>
            </a:r>
            <a:br>
              <a:rPr lang="en-US" dirty="0" smtClean="0"/>
            </a:br>
            <a:r>
              <a:rPr lang="en-US" dirty="0" smtClean="0"/>
              <a:t> 1. fight a defensive war</a:t>
            </a:r>
            <a:endParaRPr lang="en-US" dirty="0"/>
          </a:p>
        </p:txBody>
      </p:sp>
      <p:pic>
        <p:nvPicPr>
          <p:cNvPr id="3074" name="Picture 2" descr="http://booksfilmandmusic.com/graphics/adams/franklin_overvie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676400"/>
            <a:ext cx="8372948" cy="505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0729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3658" y="2819400"/>
            <a:ext cx="3746500" cy="1143000"/>
          </a:xfrm>
        </p:spPr>
        <p:txBody>
          <a:bodyPr>
            <a:normAutofit fontScale="90000"/>
          </a:bodyPr>
          <a:lstStyle/>
          <a:p>
            <a:r>
              <a:rPr lang="en-US" dirty="0" smtClean="0"/>
              <a:t>2. Depend on their trade relationship with England (based on cotton production) to lend them the supplies they needed</a:t>
            </a:r>
            <a:endParaRPr lang="en-US" dirty="0"/>
          </a:p>
        </p:txBody>
      </p:sp>
      <p:pic>
        <p:nvPicPr>
          <p:cNvPr id="4098" name="Picture 2" descr="http://thomaslegion.net/sitebuildercontent/sitebuilderpictures/.pond/civilwarstrategymap.jpg.w560h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533400"/>
            <a:ext cx="53340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8274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686800" cy="1143000"/>
          </a:xfrm>
        </p:spPr>
        <p:txBody>
          <a:bodyPr>
            <a:normAutofit fontScale="90000"/>
          </a:bodyPr>
          <a:lstStyle/>
          <a:p>
            <a:r>
              <a:rPr lang="en-US" dirty="0">
                <a:effectLst/>
              </a:rPr>
              <a:t>They hoped England would lend the monetary resources for the materiel as needed in order to have a monopoly on being the sole buyer of the southern cotton.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08000" y="533400"/>
            <a:ext cx="8128000" cy="5778500"/>
          </a:xfrm>
          <a:prstGeom prst="rect">
            <a:avLst/>
          </a:prstGeom>
        </p:spPr>
      </p:pic>
    </p:spTree>
    <p:extLst>
      <p:ext uri="{BB962C8B-B14F-4D97-AF65-F5344CB8AC3E}">
        <p14:creationId xmlns:p14="http://schemas.microsoft.com/office/powerpoint/2010/main" val="1667288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143000"/>
          </a:xfrm>
        </p:spPr>
        <p:txBody>
          <a:bodyPr>
            <a:normAutofit fontScale="90000"/>
          </a:bodyPr>
          <a:lstStyle/>
          <a:p>
            <a:r>
              <a:rPr lang="en-US" dirty="0" smtClean="0"/>
              <a:t>Southern armies defended Richmond and threatened the Union capital in Washington but only attacked Northern soil twice at Antietam and Gettysburg.</a:t>
            </a:r>
            <a:endParaRPr lang="en-US" dirty="0"/>
          </a:p>
        </p:txBody>
      </p:sp>
      <p:pic>
        <p:nvPicPr>
          <p:cNvPr id="5122" name="Picture 2" descr="http://3.bp.blogspot.com/_-P9yEGaK-VM/S_VbA_CY4aI/AAAAAAAAANE/2K9t09LQoDU/s1600/aoh.gettysburg.pictur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975385"/>
            <a:ext cx="3886199" cy="389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2334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r>
              <a:rPr lang="en-US" dirty="0">
                <a:effectLst/>
              </a:rPr>
              <a:t>The Confederate army fought most of the battles in their own section of the country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0" y="1429265"/>
            <a:ext cx="9144000" cy="5428735"/>
          </a:xfrm>
          <a:prstGeom prst="rect">
            <a:avLst/>
          </a:prstGeom>
        </p:spPr>
      </p:pic>
    </p:spTree>
    <p:extLst>
      <p:ext uri="{BB962C8B-B14F-4D97-AF65-F5344CB8AC3E}">
        <p14:creationId xmlns:p14="http://schemas.microsoft.com/office/powerpoint/2010/main" val="1008091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143000"/>
          </a:xfrm>
        </p:spPr>
        <p:txBody>
          <a:bodyPr>
            <a:normAutofit fontScale="90000"/>
          </a:bodyPr>
          <a:lstStyle/>
          <a:p>
            <a:pPr algn="l"/>
            <a:r>
              <a:rPr lang="en-US" dirty="0">
                <a:effectLst/>
              </a:rPr>
              <a:t>The Emancipation Proclamation was an order issued after the Union victory at Antietam by President Lincoln as Commander in Chief of the United States Armed Forces that freed the slaves in all the states still fighting against the Union (10 states), effective January 1, 1863. </a:t>
            </a:r>
            <a:endParaRPr lang="en-US" dirty="0"/>
          </a:p>
        </p:txBody>
      </p:sp>
      <p:pic>
        <p:nvPicPr>
          <p:cNvPr id="15362" name="Picture 2" descr="http://hua.umf.maine.edu/Reading_Revolutions/pictures/EmancipationProclamation/6033Emancipation_w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457200"/>
            <a:ext cx="7696200" cy="614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59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1000" fill="hold"/>
                                        <p:tgtEl>
                                          <p:spTgt spid="15362"/>
                                        </p:tgtEl>
                                        <p:attrNameLst>
                                          <p:attrName>ppt_w</p:attrName>
                                        </p:attrNameLst>
                                      </p:cBhvr>
                                      <p:tavLst>
                                        <p:tav tm="0">
                                          <p:val>
                                            <p:strVal val="#ppt_w*0.70"/>
                                          </p:val>
                                        </p:tav>
                                        <p:tav tm="100000">
                                          <p:val>
                                            <p:strVal val="#ppt_w"/>
                                          </p:val>
                                        </p:tav>
                                      </p:tavLst>
                                    </p:anim>
                                    <p:anim calcmode="lin" valueType="num">
                                      <p:cBhvr>
                                        <p:cTn id="8" dur="1000" fill="hold"/>
                                        <p:tgtEl>
                                          <p:spTgt spid="15362"/>
                                        </p:tgtEl>
                                        <p:attrNameLst>
                                          <p:attrName>ppt_h</p:attrName>
                                        </p:attrNameLst>
                                      </p:cBhvr>
                                      <p:tavLst>
                                        <p:tav tm="0">
                                          <p:val>
                                            <p:strVal val="#ppt_h"/>
                                          </p:val>
                                        </p:tav>
                                        <p:tav tm="100000">
                                          <p:val>
                                            <p:strVal val="#ppt_h"/>
                                          </p:val>
                                        </p:tav>
                                      </p:tavLst>
                                    </p:anim>
                                    <p:animEffect transition="in" filter="fade">
                                      <p:cBhvr>
                                        <p:cTn id="9" dur="1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7" y="1676400"/>
            <a:ext cx="9144000" cy="1143000"/>
          </a:xfrm>
        </p:spPr>
        <p:txBody>
          <a:bodyPr>
            <a:normAutofit fontScale="90000"/>
          </a:bodyPr>
          <a:lstStyle/>
          <a:p>
            <a:r>
              <a:rPr lang="en-US" dirty="0">
                <a:effectLst/>
              </a:rPr>
              <a:t>First, he did not desire to fight a war but was constitutionally bound to protect federal property despite the efforts of the South to take over federal property prior to his inauguration.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511300" y="0"/>
            <a:ext cx="6110825" cy="6858000"/>
          </a:xfrm>
          <a:prstGeom prst="rect">
            <a:avLst/>
          </a:prstGeom>
        </p:spPr>
      </p:pic>
    </p:spTree>
    <p:extLst>
      <p:ext uri="{BB962C8B-B14F-4D97-AF65-F5344CB8AC3E}">
        <p14:creationId xmlns:p14="http://schemas.microsoft.com/office/powerpoint/2010/main" val="3090313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9144000" cy="1143000"/>
          </a:xfrm>
        </p:spPr>
        <p:txBody>
          <a:bodyPr>
            <a:normAutofit fontScale="90000"/>
          </a:bodyPr>
          <a:lstStyle/>
          <a:p>
            <a:pPr algn="l"/>
            <a:r>
              <a:rPr lang="en-US" dirty="0" smtClean="0">
                <a:effectLst/>
              </a:rPr>
              <a:t>It </a:t>
            </a:r>
            <a:r>
              <a:rPr lang="en-US" dirty="0">
                <a:effectLst/>
              </a:rPr>
              <a:t>did not free the slaves that were living in the states that remained loyal to the United States (the border states) or those already defeated (like Tennessee), and was thus done for political reasons at home and abroad on both sides of the war. </a:t>
            </a:r>
            <a:r>
              <a:rPr lang="en-US" dirty="0"/>
              <a:t/>
            </a:r>
            <a:br>
              <a:rPr lang="en-US" dirty="0"/>
            </a:br>
            <a:endParaRPr lang="en-US" dirty="0"/>
          </a:p>
        </p:txBody>
      </p:sp>
      <p:pic>
        <p:nvPicPr>
          <p:cNvPr id="17410" name="Picture 2" descr="http://lcweb2.loc.gov/service/pnp/pga/02700/02797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5400"/>
            <a:ext cx="5410200" cy="680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253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anim calcmode="lin" valueType="num">
                                      <p:cBhvr>
                                        <p:cTn id="8" dur="2000" fill="hold"/>
                                        <p:tgtEl>
                                          <p:spTgt spid="17410"/>
                                        </p:tgtEl>
                                        <p:attrNameLst>
                                          <p:attrName>ppt_w</p:attrName>
                                        </p:attrNameLst>
                                      </p:cBhvr>
                                      <p:tavLst>
                                        <p:tav tm="0" fmla="#ppt_w*sin(2.5*pi*$)">
                                          <p:val>
                                            <p:fltVal val="0"/>
                                          </p:val>
                                        </p:tav>
                                        <p:tav tm="100000">
                                          <p:val>
                                            <p:fltVal val="1"/>
                                          </p:val>
                                        </p:tav>
                                      </p:tavLst>
                                    </p:anim>
                                    <p:anim calcmode="lin" valueType="num">
                                      <p:cBhvr>
                                        <p:cTn id="9" dur="2000" fill="hold"/>
                                        <p:tgtEl>
                                          <p:spTgt spid="17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22833" cy="1143000"/>
          </a:xfrm>
        </p:spPr>
        <p:txBody>
          <a:bodyPr>
            <a:normAutofit fontScale="90000"/>
          </a:bodyPr>
          <a:lstStyle/>
          <a:p>
            <a:r>
              <a:rPr lang="en-US" dirty="0">
                <a:effectLst/>
              </a:rPr>
              <a:t>Since the Confederate states did not recognize the authority of the President of the United States, they did not obey his order.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533400" y="2258246"/>
            <a:ext cx="7162800" cy="4599754"/>
          </a:xfrm>
          <a:prstGeom prst="rect">
            <a:avLst/>
          </a:prstGeom>
        </p:spPr>
      </p:pic>
    </p:spTree>
    <p:extLst>
      <p:ext uri="{BB962C8B-B14F-4D97-AF65-F5344CB8AC3E}">
        <p14:creationId xmlns:p14="http://schemas.microsoft.com/office/powerpoint/2010/main" val="850724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p:spPr>
        <p:txBody>
          <a:bodyPr>
            <a:normAutofit fontScale="90000"/>
          </a:bodyPr>
          <a:lstStyle/>
          <a:p>
            <a:r>
              <a:rPr lang="en-US" dirty="0">
                <a:effectLst/>
              </a:rPr>
              <a:t>Although the proclamation achieved its purpose in changing the tone of the war by adding another cause for which to fight, creating problems of slave control in the South and enabling African Americans to legally serve their country, it did not actually outlaw slavery.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828800" y="2933700"/>
            <a:ext cx="5219700" cy="3924300"/>
          </a:xfrm>
          <a:prstGeom prst="rect">
            <a:avLst/>
          </a:prstGeom>
        </p:spPr>
      </p:pic>
    </p:spTree>
    <p:extLst>
      <p:ext uri="{BB962C8B-B14F-4D97-AF65-F5344CB8AC3E}">
        <p14:creationId xmlns:p14="http://schemas.microsoft.com/office/powerpoint/2010/main" val="1429067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1143000"/>
          </a:xfrm>
        </p:spPr>
        <p:txBody>
          <a:bodyPr>
            <a:normAutofit fontScale="90000"/>
          </a:bodyPr>
          <a:lstStyle/>
          <a:p>
            <a:r>
              <a:rPr lang="en-US" dirty="0" smtClean="0"/>
              <a:t>Slaves were freed only as the Union army liberated them after victories in Southern towns and cities</a:t>
            </a:r>
            <a:endParaRPr lang="en-US" dirty="0"/>
          </a:p>
        </p:txBody>
      </p:sp>
      <p:pic>
        <p:nvPicPr>
          <p:cNvPr id="16386" name="Picture 2" descr="http://mrberlin.com/images/products/detail/Emancipation_Proclamation_thum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72302"/>
            <a:ext cx="66294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5704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1143000"/>
          </a:xfrm>
        </p:spPr>
        <p:txBody>
          <a:bodyPr>
            <a:normAutofit fontScale="90000"/>
          </a:bodyPr>
          <a:lstStyle/>
          <a:p>
            <a:r>
              <a:rPr lang="en-US" dirty="0">
                <a:effectLst/>
              </a:rPr>
              <a:t>Slavery’s end needed to be accomplished legally through an amendment to the Constitution and was thus accomplished through the 13th amendment in 1865.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524000" y="3391644"/>
            <a:ext cx="5791200" cy="3447143"/>
          </a:xfrm>
          <a:prstGeom prst="rect">
            <a:avLst/>
          </a:prstGeom>
        </p:spPr>
      </p:pic>
    </p:spTree>
    <p:extLst>
      <p:ext uri="{BB962C8B-B14F-4D97-AF65-F5344CB8AC3E}">
        <p14:creationId xmlns:p14="http://schemas.microsoft.com/office/powerpoint/2010/main" val="17831721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1143000"/>
          </a:xfrm>
        </p:spPr>
        <p:txBody>
          <a:bodyPr>
            <a:normAutofit fontScale="90000"/>
          </a:bodyPr>
          <a:lstStyle/>
          <a:p>
            <a:pPr algn="l"/>
            <a:r>
              <a:rPr lang="en-US" dirty="0">
                <a:effectLst/>
              </a:rPr>
              <a:t>However, the proclamation transformed the war into a war to liberate slaves, giving it an additional cause.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905000" y="2261235"/>
            <a:ext cx="7239000" cy="4596765"/>
          </a:xfrm>
          <a:prstGeom prst="rect">
            <a:avLst/>
          </a:prstGeom>
        </p:spPr>
      </p:pic>
    </p:spTree>
    <p:extLst>
      <p:ext uri="{BB962C8B-B14F-4D97-AF65-F5344CB8AC3E}">
        <p14:creationId xmlns:p14="http://schemas.microsoft.com/office/powerpoint/2010/main" val="1857028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pPr algn="l"/>
            <a:r>
              <a:rPr lang="en-US" dirty="0">
                <a:effectLst/>
              </a:rPr>
              <a:t>Consequently, it made it harder for the British government to continue to support the South and therefore slavery. </a:t>
            </a:r>
            <a:endParaRPr lang="en-US" dirty="0"/>
          </a:p>
        </p:txBody>
      </p:sp>
      <p:pic>
        <p:nvPicPr>
          <p:cNvPr id="18434" name="Picture 2" descr="http://thomaslegion.net/sitebuildercontent/sitebuilderpictures/federal-blockade-us-naval-blockad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7525703" cy="452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070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9" y="990600"/>
            <a:ext cx="9144000" cy="1143000"/>
          </a:xfrm>
        </p:spPr>
        <p:txBody>
          <a:bodyPr>
            <a:normAutofit fontScale="90000"/>
          </a:bodyPr>
          <a:lstStyle/>
          <a:p>
            <a:pPr algn="l"/>
            <a:r>
              <a:rPr lang="en-US" dirty="0">
                <a:effectLst/>
              </a:rPr>
              <a:t>Great Britain had already abolished slavery and many British citizens opposed slavery and their government’s continued assistance in its continuance.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886200" y="2888803"/>
            <a:ext cx="5257800" cy="3943350"/>
          </a:xfrm>
          <a:prstGeom prst="rect">
            <a:avLst/>
          </a:prstGeom>
        </p:spPr>
      </p:pic>
    </p:spTree>
    <p:extLst>
      <p:ext uri="{BB962C8B-B14F-4D97-AF65-F5344CB8AC3E}">
        <p14:creationId xmlns:p14="http://schemas.microsoft.com/office/powerpoint/2010/main" val="2027357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3733800" cy="3276600"/>
          </a:xfrm>
        </p:spPr>
        <p:txBody>
          <a:bodyPr>
            <a:normAutofit fontScale="90000"/>
          </a:bodyPr>
          <a:lstStyle/>
          <a:p>
            <a:r>
              <a:rPr lang="en-US" dirty="0" smtClean="0"/>
              <a:t>The Confederate Army was led in large part by Robert E. Lee.</a:t>
            </a:r>
            <a:endParaRPr lang="en-US" dirty="0"/>
          </a:p>
        </p:txBody>
      </p:sp>
      <p:pic>
        <p:nvPicPr>
          <p:cNvPr id="6146" name="Picture 2" descr="http://www.thelatinlibrary.com/chron/civilwarpics/l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6871"/>
            <a:ext cx="5410200" cy="654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59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anim calcmode="lin" valueType="num">
                                      <p:cBhvr>
                                        <p:cTn id="8" dur="2000" fill="hold"/>
                                        <p:tgtEl>
                                          <p:spTgt spid="6146"/>
                                        </p:tgtEl>
                                        <p:attrNameLst>
                                          <p:attrName>ppt_w</p:attrName>
                                        </p:attrNameLst>
                                      </p:cBhvr>
                                      <p:tavLst>
                                        <p:tav tm="0" fmla="#ppt_w*sin(2.5*pi*$)">
                                          <p:val>
                                            <p:fltVal val="0"/>
                                          </p:val>
                                        </p:tav>
                                        <p:tav tm="100000">
                                          <p:val>
                                            <p:fltVal val="1"/>
                                          </p:val>
                                        </p:tav>
                                      </p:tavLst>
                                    </p:anim>
                                    <p:anim calcmode="lin" valueType="num">
                                      <p:cBhvr>
                                        <p:cTn id="9" dur="2000" fill="hold"/>
                                        <p:tgtEl>
                                          <p:spTgt spid="6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r>
              <a:rPr lang="en-US" dirty="0" smtClean="0"/>
              <a:t>The second time Lee invaded the north he and the Confederate army were turned back at the Battle of  Gettysburg in Pennsylvania</a:t>
            </a:r>
            <a:endParaRPr lang="en-US" dirty="0"/>
          </a:p>
        </p:txBody>
      </p:sp>
      <p:pic>
        <p:nvPicPr>
          <p:cNvPr id="7170" name="Picture 2" descr="http://aphr.files.wordpress.com/2010/08/le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14600"/>
            <a:ext cx="346603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83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9144000" cy="1143000"/>
          </a:xfrm>
        </p:spPr>
        <p:txBody>
          <a:bodyPr>
            <a:normAutofit fontScale="90000"/>
          </a:bodyPr>
          <a:lstStyle/>
          <a:p>
            <a:r>
              <a:rPr lang="en-US" dirty="0">
                <a:effectLst/>
              </a:rPr>
              <a:t>By the time he was sworn into office only two federal properties in the South remained under Union control- those in Charleston, SC and Pensacola, FL.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0" y="713232"/>
            <a:ext cx="9144000" cy="6144768"/>
          </a:xfrm>
          <a:prstGeom prst="rect">
            <a:avLst/>
          </a:prstGeom>
        </p:spPr>
      </p:pic>
    </p:spTree>
    <p:extLst>
      <p:ext uri="{BB962C8B-B14F-4D97-AF65-F5344CB8AC3E}">
        <p14:creationId xmlns:p14="http://schemas.microsoft.com/office/powerpoint/2010/main" val="356428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Gettysburg became the turning point of the Civil War</a:t>
            </a:r>
            <a:endParaRPr lang="en-US" dirty="0"/>
          </a:p>
        </p:txBody>
      </p:sp>
      <p:pic>
        <p:nvPicPr>
          <p:cNvPr id="8194" name="Picture 2" descr="http://www.farmlib.org/mrrt/gettysbur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133600"/>
            <a:ext cx="85725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9657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0"/>
            <a:ext cx="4267200" cy="1143000"/>
          </a:xfrm>
        </p:spPr>
        <p:txBody>
          <a:bodyPr>
            <a:normAutofit fontScale="90000"/>
          </a:bodyPr>
          <a:lstStyle/>
          <a:p>
            <a:r>
              <a:rPr lang="en-US" dirty="0" smtClean="0"/>
              <a:t>The Confederate Army was so severely wounded at Gettysburg they never had the military strength to attempt another northern invasion. </a:t>
            </a:r>
            <a:endParaRPr lang="en-US" dirty="0"/>
          </a:p>
        </p:txBody>
      </p:sp>
      <p:pic>
        <p:nvPicPr>
          <p:cNvPr id="9218" name="Picture 2" descr="http://www.sonofthesouth.net/leefoundation/gettysburg/battle-of-gettysbu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5120823"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0367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After Gettysburg the South could only defend itself from Northern attacks</a:t>
            </a:r>
            <a:endParaRPr lang="en-US" dirty="0"/>
          </a:p>
        </p:txBody>
      </p:sp>
      <p:pic>
        <p:nvPicPr>
          <p:cNvPr id="10242" name="Picture 2" descr="http://www.legacy-america.net/wp-content/uploads/2011/07/atlant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61647"/>
            <a:ext cx="6400800" cy="499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0910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9144000" cy="1143000"/>
          </a:xfrm>
        </p:spPr>
        <p:txBody>
          <a:bodyPr>
            <a:normAutofit fontScale="90000"/>
          </a:bodyPr>
          <a:lstStyle/>
          <a:p>
            <a:r>
              <a:rPr lang="en-US" dirty="0" smtClean="0"/>
              <a:t>Four months after the Battle of Gettysburg, President Lincoln gave the Gettysburg Address to dedicate part </a:t>
            </a:r>
            <a:r>
              <a:rPr lang="en-US" dirty="0"/>
              <a:t>o</a:t>
            </a:r>
            <a:r>
              <a:rPr lang="en-US" dirty="0" smtClean="0"/>
              <a:t>f the Battlefield as a National Cemetery honoring those who died in battle</a:t>
            </a:r>
            <a:endParaRPr lang="en-US" dirty="0"/>
          </a:p>
        </p:txBody>
      </p:sp>
      <p:pic>
        <p:nvPicPr>
          <p:cNvPr id="11266" name="Picture 2" descr="http://1.bp.blogspot.com/-j1BskN_tEbI/Tk15tJkW-uI/AAAAAAAAArc/YPWOC999Vt0/s1600/gettysburg-addres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891" y="3295650"/>
            <a:ext cx="381000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00979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9296400" cy="1143000"/>
          </a:xfrm>
        </p:spPr>
        <p:txBody>
          <a:bodyPr>
            <a:normAutofit fontScale="90000"/>
          </a:bodyPr>
          <a:lstStyle/>
          <a:p>
            <a:r>
              <a:rPr lang="en-US" dirty="0" smtClean="0"/>
              <a:t>It became one of his most famous speeches and only lasted 2 minutes</a:t>
            </a:r>
            <a:endParaRPr lang="en-US" dirty="0"/>
          </a:p>
        </p:txBody>
      </p:sp>
      <p:pic>
        <p:nvPicPr>
          <p:cNvPr id="12290" name="Picture 2" descr="http://ksolive.com/wp-content/uploads/2011/07/Gettysburg-Address-300x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05000"/>
            <a:ext cx="7166950" cy="482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041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Lincoln reminded Americans his only intention as President was to preserve the Union and democracy </a:t>
            </a:r>
            <a:endParaRPr lang="en-US" dirty="0"/>
          </a:p>
        </p:txBody>
      </p:sp>
      <p:pic>
        <p:nvPicPr>
          <p:cNvPr id="13314" name="Picture 2" descr="http://rlv.zcache.com/abraham_lincoln_quote_gettysburg_address_poster-raff52b66c2664cabaeeb98fa7940f77d_bxi_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24026"/>
            <a:ext cx="5257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8543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9296400" cy="1143000"/>
          </a:xfrm>
        </p:spPr>
        <p:txBody>
          <a:bodyPr>
            <a:normAutofit fontScale="90000"/>
          </a:bodyPr>
          <a:lstStyle/>
          <a:p>
            <a:r>
              <a:rPr lang="en-US" dirty="0" smtClean="0"/>
              <a:t>His speech included this famous statement: “government of the people, by the people, for the people, shall not perish from the earth.”</a:t>
            </a:r>
            <a:endParaRPr lang="en-US" dirty="0"/>
          </a:p>
        </p:txBody>
      </p:sp>
      <p:pic>
        <p:nvPicPr>
          <p:cNvPr id="14338" name="Picture 2" descr="http://www.businessblogshub.com/wp-content/uploads/2010/08/group_of_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5146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2036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fontScale="90000"/>
          </a:bodyPr>
          <a:lstStyle/>
          <a:p>
            <a:r>
              <a:rPr lang="en-US" dirty="0">
                <a:effectLst/>
              </a:rPr>
              <a:t>It is one of the most famous speeches in our history because it so succinctly articulated reasons for which the US government exists and why the war was being waged, rededicating the Union to its cause. </a:t>
            </a:r>
            <a:r>
              <a:rPr lang="en-US" dirty="0"/>
              <a:t/>
            </a:r>
            <a:br>
              <a:rPr lang="en-US" dirty="0"/>
            </a:br>
            <a:endParaRPr lang="en-US" dirty="0"/>
          </a:p>
        </p:txBody>
      </p:sp>
      <p:pic>
        <p:nvPicPr>
          <p:cNvPr id="3" name="Picture 2"/>
          <p:cNvPicPr>
            <a:picLocks noChangeAspect="1"/>
          </p:cNvPicPr>
          <p:nvPr/>
        </p:nvPicPr>
        <p:blipFill>
          <a:blip r:embed="rId3"/>
          <a:stretch>
            <a:fillRect/>
          </a:stretch>
        </p:blipFill>
        <p:spPr>
          <a:xfrm>
            <a:off x="0" y="1219200"/>
            <a:ext cx="9144000" cy="5608466"/>
          </a:xfrm>
          <a:prstGeom prst="rect">
            <a:avLst/>
          </a:prstGeom>
        </p:spPr>
      </p:pic>
    </p:spTree>
    <p:extLst>
      <p:ext uri="{BB962C8B-B14F-4D97-AF65-F5344CB8AC3E}">
        <p14:creationId xmlns:p14="http://schemas.microsoft.com/office/powerpoint/2010/main" val="1508883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6" y="1066800"/>
            <a:ext cx="9220200" cy="1143000"/>
          </a:xfrm>
        </p:spPr>
        <p:txBody>
          <a:bodyPr>
            <a:normAutofit fontScale="90000"/>
          </a:bodyPr>
          <a:lstStyle/>
          <a:p>
            <a:r>
              <a:rPr lang="en-US" dirty="0" smtClean="0"/>
              <a:t>Many Northern African Americans, like Frederick Douglas, realized LONG before white Northern realized that for slavery to end the Union HAD to WIN the Civil War  </a:t>
            </a:r>
            <a:endParaRPr lang="en-US" dirty="0"/>
          </a:p>
        </p:txBody>
      </p:sp>
      <p:pic>
        <p:nvPicPr>
          <p:cNvPr id="23554" name="Picture 2" descr="http://faculty.isi.org/media/images/catalog/originals/Frederick_Dou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33060"/>
            <a:ext cx="3048000" cy="382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4908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fontScale="90000"/>
          </a:bodyPr>
          <a:lstStyle/>
          <a:p>
            <a:pPr algn="l"/>
            <a:r>
              <a:rPr lang="en-US" dirty="0">
                <a:effectLst/>
              </a:rPr>
              <a:t>Any possibility of eliminating slavery was tied to the outcome of the conflict.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04800" y="1981200"/>
            <a:ext cx="8770044" cy="4876800"/>
          </a:xfrm>
          <a:prstGeom prst="rect">
            <a:avLst/>
          </a:prstGeom>
        </p:spPr>
      </p:pic>
    </p:spTree>
    <p:extLst>
      <p:ext uri="{BB962C8B-B14F-4D97-AF65-F5344CB8AC3E}">
        <p14:creationId xmlns:p14="http://schemas.microsoft.com/office/powerpoint/2010/main" val="458195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26" y="1066800"/>
            <a:ext cx="9144000" cy="1143000"/>
          </a:xfrm>
        </p:spPr>
        <p:txBody>
          <a:bodyPr>
            <a:normAutofit fontScale="90000"/>
          </a:bodyPr>
          <a:lstStyle/>
          <a:p>
            <a:r>
              <a:rPr lang="en-US" dirty="0">
                <a:effectLst/>
              </a:rPr>
              <a:t>Second, Lincoln’s stated position was that he did not want slavery to spread into the territories but would not interfere with it where it was already established.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276600" y="2819400"/>
            <a:ext cx="3441700" cy="4038600"/>
          </a:xfrm>
          <a:prstGeom prst="rect">
            <a:avLst/>
          </a:prstGeom>
        </p:spPr>
      </p:pic>
    </p:spTree>
    <p:extLst>
      <p:ext uri="{BB962C8B-B14F-4D97-AF65-F5344CB8AC3E}">
        <p14:creationId xmlns:p14="http://schemas.microsoft.com/office/powerpoint/2010/main" val="2745202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9144000" cy="1143000"/>
          </a:xfrm>
        </p:spPr>
        <p:txBody>
          <a:bodyPr>
            <a:normAutofit fontScale="90000"/>
          </a:bodyPr>
          <a:lstStyle/>
          <a:p>
            <a:pPr algn="l"/>
            <a:r>
              <a:rPr lang="en-US" dirty="0" smtClean="0"/>
              <a:t>When the Civil War began many African Americans in the North began to form AND FINANACE their own military companies to practice drills </a:t>
            </a:r>
            <a:endParaRPr lang="en-US" dirty="0"/>
          </a:p>
        </p:txBody>
      </p:sp>
      <p:pic>
        <p:nvPicPr>
          <p:cNvPr id="22532" name="Picture 4" descr="http://photos.state.gov/libraries/amgov/3234/week_1/010809-poster-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38017"/>
            <a:ext cx="2895600" cy="425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383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1143000"/>
          </a:xfrm>
        </p:spPr>
        <p:txBody>
          <a:bodyPr>
            <a:normAutofit fontScale="90000"/>
          </a:bodyPr>
          <a:lstStyle/>
          <a:p>
            <a:pPr algn="l"/>
            <a:r>
              <a:rPr lang="en-US" b="0" dirty="0" smtClean="0"/>
              <a:t>Although they requested to fight against the confederacy the Secretary of War would not let them</a:t>
            </a:r>
            <a:endParaRPr lang="en-US" b="0" dirty="0"/>
          </a:p>
        </p:txBody>
      </p:sp>
      <p:pic>
        <p:nvPicPr>
          <p:cNvPr id="24578" name="Picture 2" descr="http://blogs.valpo.edu/gjones/files/2009/05/black-soldi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2667000" cy="2828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pbs.org/wgbh/aia/part4/images/4blus0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893" y="2286000"/>
            <a:ext cx="58674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967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normAutofit fontScale="90000"/>
          </a:bodyPr>
          <a:lstStyle/>
          <a:p>
            <a:r>
              <a:rPr lang="en-US" dirty="0" smtClean="0"/>
              <a:t>Some southerners would re-enslave or even execute captured slaves who ran away to try to fight for the Union </a:t>
            </a:r>
            <a:endParaRPr lang="en-US" dirty="0"/>
          </a:p>
        </p:txBody>
      </p:sp>
      <p:pic>
        <p:nvPicPr>
          <p:cNvPr id="26626" name="Picture 2" descr="http://1.bp.blogspot.com/-H1Q-6z0u0hU/TYv0TmlF9EI/AAAAAAAAAD4/56ntHNGgAuY/s1600/FugitiveSlaveAc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362200"/>
            <a:ext cx="542925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7344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448800" cy="1143000"/>
          </a:xfrm>
        </p:spPr>
        <p:txBody>
          <a:bodyPr>
            <a:normAutofit fontScale="90000"/>
          </a:bodyPr>
          <a:lstStyle/>
          <a:p>
            <a:r>
              <a:rPr lang="en-US" dirty="0" smtClean="0"/>
              <a:t>This didn’t stop thousands of slaves from fleeing North to military sites</a:t>
            </a:r>
            <a:endParaRPr lang="en-US" dirty="0"/>
          </a:p>
        </p:txBody>
      </p:sp>
      <p:pic>
        <p:nvPicPr>
          <p:cNvPr id="27650" name="Picture 2" descr="http://ts2.mm.bing.net/images/thumbnail.aspx?q=4756041179529957&amp;id=5efcd1abbae493da5a887e800f6ccfbb&amp;url=http%3a%2f%2fwww.amren.com%2far%2f2010%2f05%2f12b-fugitivesl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53540"/>
            <a:ext cx="5791200" cy="427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953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220200" cy="1143000"/>
          </a:xfrm>
        </p:spPr>
        <p:txBody>
          <a:bodyPr>
            <a:normAutofit fontScale="90000"/>
          </a:bodyPr>
          <a:lstStyle/>
          <a:p>
            <a:pPr algn="l"/>
            <a:r>
              <a:rPr lang="en-US" dirty="0" smtClean="0"/>
              <a:t>Slaves who fled to Union military camps to try to join were turned away though </a:t>
            </a:r>
            <a:r>
              <a:rPr lang="en-US" dirty="0">
                <a:effectLst/>
              </a:rPr>
              <a:t>because, the war was being fought to preserve the Union, not to free the slaves. </a:t>
            </a:r>
            <a:r>
              <a:rPr lang="en-US" dirty="0"/>
              <a:t/>
            </a:r>
            <a:br>
              <a:rPr lang="en-US" dirty="0"/>
            </a:br>
            <a:endParaRPr lang="en-US" dirty="0"/>
          </a:p>
        </p:txBody>
      </p:sp>
      <p:pic>
        <p:nvPicPr>
          <p:cNvPr id="28674" name="Picture 2" descr="http://blogs.voanews.com/tedlandphairsamerica/files/2011/03/03-freed-slav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 y="991254"/>
            <a:ext cx="9163134" cy="594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65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decel="50000" fill="hold">
                                          <p:stCondLst>
                                            <p:cond delay="0"/>
                                          </p:stCondLst>
                                        </p:cTn>
                                        <p:tgtEl>
                                          <p:spTgt spid="286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86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8674"/>
                                        </p:tgtEl>
                                        <p:attrNameLst>
                                          <p:attrName>ppt_w</p:attrName>
                                        </p:attrNameLst>
                                      </p:cBhvr>
                                      <p:tavLst>
                                        <p:tav tm="0">
                                          <p:val>
                                            <p:strVal val="#ppt_w*.05"/>
                                          </p:val>
                                        </p:tav>
                                        <p:tav tm="100000">
                                          <p:val>
                                            <p:strVal val="#ppt_w"/>
                                          </p:val>
                                        </p:tav>
                                      </p:tavLst>
                                    </p:anim>
                                    <p:anim calcmode="lin" valueType="num">
                                      <p:cBhvr>
                                        <p:cTn id="10" dur="1000" fill="hold"/>
                                        <p:tgtEl>
                                          <p:spTgt spid="286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86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86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86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9296400" cy="1143000"/>
          </a:xfrm>
        </p:spPr>
        <p:txBody>
          <a:bodyPr>
            <a:normAutofit fontScale="90000"/>
          </a:bodyPr>
          <a:lstStyle/>
          <a:p>
            <a:r>
              <a:rPr lang="en-US" dirty="0" smtClean="0"/>
              <a:t>By 1862 arguments by abolitionists and the growing number of refugee slaves had increased to convince President Lincoln that a Union victory was important to freedom for slaves </a:t>
            </a:r>
            <a:endParaRPr lang="en-US" dirty="0"/>
          </a:p>
        </p:txBody>
      </p:sp>
      <p:pic>
        <p:nvPicPr>
          <p:cNvPr id="29698" name="Picture 2" descr="http://contrabandhistoricalsociety.org/images/freedomsfortre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437530"/>
            <a:ext cx="4352925"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7342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1143000"/>
          </a:xfrm>
        </p:spPr>
        <p:txBody>
          <a:bodyPr>
            <a:normAutofit fontScale="90000"/>
          </a:bodyPr>
          <a:lstStyle/>
          <a:p>
            <a:r>
              <a:rPr lang="en-US" dirty="0" smtClean="0"/>
              <a:t>In the Emancipation Proclamation President Lincoln asked freed slaves to join the Union Army</a:t>
            </a:r>
            <a:endParaRPr lang="en-US" dirty="0"/>
          </a:p>
        </p:txBody>
      </p:sp>
      <p:pic>
        <p:nvPicPr>
          <p:cNvPr id="30722" name="Picture 2" descr="http://fantastic5bloggers.edublogs.org/files/2009/12/250px-EmancipationProclam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1752600"/>
            <a:ext cx="3986935"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9617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296400" cy="1143000"/>
          </a:xfrm>
        </p:spPr>
        <p:txBody>
          <a:bodyPr>
            <a:normAutofit fontScale="90000"/>
          </a:bodyPr>
          <a:lstStyle/>
          <a:p>
            <a:r>
              <a:rPr lang="en-US" dirty="0" smtClean="0"/>
              <a:t>In 1861 the Union army took control of South Carolina’s low country AND the first African-American troop of soldiers was part of the Union army </a:t>
            </a:r>
            <a:endParaRPr lang="en-US" dirty="0"/>
          </a:p>
        </p:txBody>
      </p:sp>
      <p:pic>
        <p:nvPicPr>
          <p:cNvPr id="31746" name="Picture 2" descr="http://mymcbooks.files.wordpress.com/2011/01/e2809cafrican-americans-and-the-civil-ware2809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31" y="2286000"/>
            <a:ext cx="6439437"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99769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Many African-Americans joined segregated units led by white officers</a:t>
            </a:r>
            <a:endParaRPr lang="en-US" dirty="0"/>
          </a:p>
        </p:txBody>
      </p:sp>
      <p:pic>
        <p:nvPicPr>
          <p:cNvPr id="32770" name="Picture 2" descr="http://aahistoryposters.com/Recruitmen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7543800" cy="1165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960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fontScale="90000"/>
          </a:bodyPr>
          <a:lstStyle/>
          <a:p>
            <a:pPr algn="l"/>
            <a:r>
              <a:rPr lang="en-US" dirty="0">
                <a:effectLst/>
              </a:rPr>
              <a:t>The most famous was the 54th Massachusetts that led an attack on Fort Wagner outside of Charleston.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838200" y="1752600"/>
            <a:ext cx="7010400" cy="5234432"/>
          </a:xfrm>
          <a:prstGeom prst="rect">
            <a:avLst/>
          </a:prstGeom>
        </p:spPr>
      </p:pic>
    </p:spTree>
    <p:extLst>
      <p:ext uri="{BB962C8B-B14F-4D97-AF65-F5344CB8AC3E}">
        <p14:creationId xmlns:p14="http://schemas.microsoft.com/office/powerpoint/2010/main" val="3381481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pPr algn="l"/>
            <a:r>
              <a:rPr lang="en-US" dirty="0">
                <a:effectLst/>
              </a:rPr>
              <a:t>The war began with the Battle of Fort Sumter, in Charleston harbor, South Carolina.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5072" y="1057321"/>
            <a:ext cx="8890000" cy="5765800"/>
          </a:xfrm>
          <a:prstGeom prst="rect">
            <a:avLst/>
          </a:prstGeom>
        </p:spPr>
      </p:pic>
    </p:spTree>
    <p:extLst>
      <p:ext uri="{BB962C8B-B14F-4D97-AF65-F5344CB8AC3E}">
        <p14:creationId xmlns:p14="http://schemas.microsoft.com/office/powerpoint/2010/main" val="2575324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pPr algn="l"/>
            <a:r>
              <a:rPr lang="en-US" dirty="0" smtClean="0"/>
              <a:t>During the Civil War African-Americans, like Harriet Tubman, worked as spies, guides and messengers </a:t>
            </a:r>
            <a:endParaRPr lang="en-US" dirty="0"/>
          </a:p>
        </p:txBody>
      </p:sp>
      <p:pic>
        <p:nvPicPr>
          <p:cNvPr id="34818" name="Picture 2" descr="http://media.smithsonianmag.com/images/419*631/Civil-War-spies-Harriet-Tubm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891754"/>
            <a:ext cx="3276600" cy="493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4613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In the South, some slave owners required their slaves to accompany them on the Confederate battlefield.</a:t>
            </a:r>
            <a:endParaRPr lang="en-US" dirty="0"/>
          </a:p>
        </p:txBody>
      </p:sp>
      <p:pic>
        <p:nvPicPr>
          <p:cNvPr id="25602" name="Picture 2" descr="http://www.latinamericanstudies.org/slavery/va-un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4982495"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155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2" y="457200"/>
            <a:ext cx="9144000" cy="1143000"/>
          </a:xfrm>
        </p:spPr>
        <p:txBody>
          <a:bodyPr>
            <a:normAutofit fontScale="90000"/>
          </a:bodyPr>
          <a:lstStyle/>
          <a:p>
            <a:pPr algn="l"/>
            <a:r>
              <a:rPr lang="en-US" dirty="0">
                <a:effectLst/>
              </a:rPr>
              <a:t>Both slaves and free African Americans were forced into service throughout the South.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117600" y="0"/>
            <a:ext cx="6888035" cy="6858000"/>
          </a:xfrm>
          <a:prstGeom prst="rect">
            <a:avLst/>
          </a:prstGeom>
        </p:spPr>
      </p:pic>
    </p:spTree>
    <p:extLst>
      <p:ext uri="{BB962C8B-B14F-4D97-AF65-F5344CB8AC3E}">
        <p14:creationId xmlns:p14="http://schemas.microsoft.com/office/powerpoint/2010/main" val="1044206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fontScale="90000"/>
          </a:bodyPr>
          <a:lstStyle/>
          <a:p>
            <a:r>
              <a:rPr lang="en-US" dirty="0" smtClean="0"/>
              <a:t>The Confederacy would not give slaves weapons but some troops made slaves work in factories, dig trenches, perform hard labor or build bridges all while fighting was occurring</a:t>
            </a:r>
            <a:endParaRPr lang="en-US" dirty="0"/>
          </a:p>
        </p:txBody>
      </p:sp>
      <p:pic>
        <p:nvPicPr>
          <p:cNvPr id="3" name="Picture 2"/>
          <p:cNvPicPr>
            <a:picLocks noChangeAspect="1"/>
          </p:cNvPicPr>
          <p:nvPr/>
        </p:nvPicPr>
        <p:blipFill>
          <a:blip r:embed="rId2"/>
          <a:stretch>
            <a:fillRect/>
          </a:stretch>
        </p:blipFill>
        <p:spPr>
          <a:xfrm>
            <a:off x="0" y="2073936"/>
            <a:ext cx="9144000" cy="4804658"/>
          </a:xfrm>
          <a:prstGeom prst="rect">
            <a:avLst/>
          </a:prstGeom>
        </p:spPr>
      </p:pic>
    </p:spTree>
    <p:extLst>
      <p:ext uri="{BB962C8B-B14F-4D97-AF65-F5344CB8AC3E}">
        <p14:creationId xmlns:p14="http://schemas.microsoft.com/office/powerpoint/2010/main" val="617933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eb.li.gatech.edu/~rdrury/600/write/sp2_06/webpage/stone_mountain/blacp_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841946" cy="7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92384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143000"/>
          </a:xfrm>
        </p:spPr>
        <p:txBody>
          <a:bodyPr>
            <a:normAutofit fontScale="90000"/>
          </a:bodyPr>
          <a:lstStyle/>
          <a:p>
            <a:r>
              <a:rPr lang="en-US" dirty="0" smtClean="0"/>
              <a:t>After 4 years of fighting Confederate General Robert E. Lee surrendered to Union General Ulysses S. Grant at Appomattox Courthouse in Virginia  </a:t>
            </a:r>
            <a:endParaRPr lang="en-US" dirty="0"/>
          </a:p>
        </p:txBody>
      </p:sp>
      <p:pic>
        <p:nvPicPr>
          <p:cNvPr id="19458" name="Picture 2" descr="http://media-3.web.britannica.com/eb-media/35/93035-004-E1A56FF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15867"/>
            <a:ext cx="6248400" cy="3794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18383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Once Lee’s troops surrendered other southern armies surrendered over the next few months too</a:t>
            </a:r>
            <a:endParaRPr lang="en-US" dirty="0"/>
          </a:p>
        </p:txBody>
      </p:sp>
      <p:pic>
        <p:nvPicPr>
          <p:cNvPr id="20482" name="Picture 2" descr="http://www.framery.com/SaluteOfHon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2" y="2057400"/>
            <a:ext cx="9036167" cy="451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08281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r>
              <a:rPr lang="en-US" dirty="0" smtClean="0"/>
              <a:t>Lee’s troops were exhausted, without food and supplies and their ranks had been decimated by a 4 year war</a:t>
            </a:r>
            <a:endParaRPr lang="en-US" dirty="0"/>
          </a:p>
        </p:txBody>
      </p:sp>
      <p:pic>
        <p:nvPicPr>
          <p:cNvPr id="21506" name="Picture 2" descr="http://www.civilwarhome.com/images/confeder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564033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thumb/f/f8/Antietam%2C_Maryland._Confederate_soldiers_1862.jpg/120px-Antietam%2C_Maryland._Confederate_soldiers_18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333" y="3962400"/>
            <a:ext cx="351692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818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1143000"/>
          </a:xfrm>
        </p:spPr>
        <p:txBody>
          <a:bodyPr>
            <a:normAutofit fontScale="90000"/>
          </a:bodyPr>
          <a:lstStyle/>
          <a:p>
            <a:r>
              <a:rPr lang="en-US" dirty="0" smtClean="0">
                <a:effectLst/>
              </a:rPr>
              <a:t>The Confederate </a:t>
            </a:r>
            <a:r>
              <a:rPr lang="en-US" dirty="0">
                <a:effectLst/>
              </a:rPr>
              <a:t>economy had also been decimated by four years of war against a larger, stronger, wealthier federal system. </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3492500" y="472297"/>
            <a:ext cx="5651500" cy="6350000"/>
          </a:xfrm>
          <a:prstGeom prst="rect">
            <a:avLst/>
          </a:prstGeom>
        </p:spPr>
      </p:pic>
      <p:pic>
        <p:nvPicPr>
          <p:cNvPr id="5" name="Picture 4"/>
          <p:cNvPicPr>
            <a:picLocks noChangeAspect="1"/>
          </p:cNvPicPr>
          <p:nvPr/>
        </p:nvPicPr>
        <p:blipFill>
          <a:blip r:embed="rId3"/>
          <a:stretch>
            <a:fillRect/>
          </a:stretch>
        </p:blipFill>
        <p:spPr>
          <a:xfrm>
            <a:off x="-4026" y="483226"/>
            <a:ext cx="5994400" cy="6350000"/>
          </a:xfrm>
          <a:prstGeom prst="rect">
            <a:avLst/>
          </a:prstGeom>
        </p:spPr>
      </p:pic>
    </p:spTree>
    <p:extLst>
      <p:ext uri="{BB962C8B-B14F-4D97-AF65-F5344CB8AC3E}">
        <p14:creationId xmlns:p14="http://schemas.microsoft.com/office/powerpoint/2010/main" val="606197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9144000" cy="1143000"/>
          </a:xfrm>
        </p:spPr>
        <p:txBody>
          <a:bodyPr>
            <a:normAutofit fontScale="90000"/>
          </a:bodyPr>
          <a:lstStyle/>
          <a:p>
            <a:pPr algn="l"/>
            <a:r>
              <a:rPr lang="en-US" dirty="0" smtClean="0"/>
              <a:t>Four days after the Confederacy’s surrender at Appomattox Courthouse, Lincoln was assassinated </a:t>
            </a:r>
            <a:r>
              <a:rPr lang="en-US" dirty="0">
                <a:effectLst/>
              </a:rPr>
              <a:t>by John Wilkes Booth at Ford’s Theater in Washington, D.C. </a:t>
            </a:r>
            <a:r>
              <a:rPr lang="en-US" dirty="0"/>
              <a:t/>
            </a:r>
            <a:br>
              <a:rPr lang="en-US" dirty="0"/>
            </a:br>
            <a:r>
              <a:rPr lang="en-US" dirty="0" smtClean="0"/>
              <a:t> </a:t>
            </a:r>
            <a:endParaRPr lang="en-US" dirty="0"/>
          </a:p>
        </p:txBody>
      </p:sp>
      <p:pic>
        <p:nvPicPr>
          <p:cNvPr id="39938" name="Picture 2" descr="http://www.topicsites.com/abraham-lincoln/Abraham-Lincoln-Shoo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80386"/>
            <a:ext cx="8870758" cy="6591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3544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9144000" cy="2544762"/>
          </a:xfrm>
        </p:spPr>
        <p:txBody>
          <a:bodyPr>
            <a:normAutofit fontScale="90000"/>
          </a:bodyPr>
          <a:lstStyle/>
          <a:p>
            <a:pPr algn="l"/>
            <a:r>
              <a:rPr lang="en-US" dirty="0" smtClean="0"/>
              <a:t>Union President Lincoln informed Confederate President Davis he would be sending supplies to federal troops stationed in the middle of Charleston Harbor at Fort Sumter.</a:t>
            </a:r>
            <a:endParaRPr lang="en-US" dirty="0"/>
          </a:p>
        </p:txBody>
      </p:sp>
      <p:pic>
        <p:nvPicPr>
          <p:cNvPr id="1026" name="Picture 2" descr="http://etc.usf.edu/clipart/58500/58564/58564_fort_sumter_l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399" y="2819400"/>
            <a:ext cx="5294044"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6891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fontScale="90000"/>
          </a:bodyPr>
          <a:lstStyle/>
          <a:p>
            <a:pPr algn="l"/>
            <a:r>
              <a:rPr lang="en-US" dirty="0">
                <a:effectLst/>
              </a:rPr>
              <a:t>Booth was unhappy with the outcome of the war. He was a Confederate sympathizer and had initially devised a plan to kidnap the president and other cabinet members.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3289300" y="52811"/>
            <a:ext cx="4483100" cy="6658069"/>
          </a:xfrm>
          <a:prstGeom prst="rect">
            <a:avLst/>
          </a:prstGeom>
        </p:spPr>
      </p:pic>
    </p:spTree>
    <p:extLst>
      <p:ext uri="{BB962C8B-B14F-4D97-AF65-F5344CB8AC3E}">
        <p14:creationId xmlns:p14="http://schemas.microsoft.com/office/powerpoint/2010/main" val="4258802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0" fill="hold"/>
                                        <p:tgtEl>
                                          <p:spTgt spid="3"/>
                                        </p:tgtEl>
                                        <p:attrNameLst>
                                          <p:attrName>ppt_x</p:attrName>
                                        </p:attrNameLst>
                                      </p:cBhvr>
                                      <p:tavLst>
                                        <p:tav tm="0">
                                          <p:val>
                                            <p:strVal val="#ppt_x"/>
                                          </p:val>
                                        </p:tav>
                                        <p:tav tm="100000">
                                          <p:val>
                                            <p:strVal val="#ppt_x"/>
                                          </p:val>
                                        </p:tav>
                                      </p:tavLst>
                                    </p:anim>
                                    <p:anim calcmode="lin" valueType="num">
                                      <p:cBhvr>
                                        <p:cTn id="8"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 y="1600200"/>
            <a:ext cx="9126844" cy="1143000"/>
          </a:xfrm>
        </p:spPr>
        <p:txBody>
          <a:bodyPr>
            <a:normAutofit fontScale="90000"/>
          </a:bodyPr>
          <a:lstStyle/>
          <a:p>
            <a:r>
              <a:rPr lang="en-US" dirty="0" smtClean="0">
                <a:effectLst/>
              </a:rPr>
              <a:t>When the plan was foiled in several instances by regular </a:t>
            </a:r>
            <a:r>
              <a:rPr lang="en-US" dirty="0">
                <a:effectLst/>
              </a:rPr>
              <a:t>circumstances and then the war ended without its occurrence, Booth determined to instead take the life of the Lincoln. </a:t>
            </a:r>
            <a:r>
              <a:rPr lang="en-US" dirty="0"/>
              <a:t/>
            </a:r>
            <a:br>
              <a:rPr lang="en-US" dirty="0"/>
            </a:br>
            <a:r>
              <a:rPr lang="en-US" dirty="0" smtClean="0"/>
              <a:t/>
            </a:r>
            <a:br>
              <a:rPr lang="en-US" dirty="0" smtClean="0"/>
            </a:br>
            <a:endParaRPr lang="en-US" dirty="0"/>
          </a:p>
        </p:txBody>
      </p:sp>
      <p:pic>
        <p:nvPicPr>
          <p:cNvPr id="3" name="Picture 2"/>
          <p:cNvPicPr>
            <a:picLocks noChangeAspect="1"/>
          </p:cNvPicPr>
          <p:nvPr/>
        </p:nvPicPr>
        <p:blipFill>
          <a:blip r:embed="rId2"/>
          <a:stretch>
            <a:fillRect/>
          </a:stretch>
        </p:blipFill>
        <p:spPr>
          <a:xfrm>
            <a:off x="4373217" y="0"/>
            <a:ext cx="4770783" cy="6858000"/>
          </a:xfrm>
          <a:prstGeom prst="rect">
            <a:avLst/>
          </a:prstGeom>
        </p:spPr>
      </p:pic>
    </p:spTree>
    <p:extLst>
      <p:ext uri="{BB962C8B-B14F-4D97-AF65-F5344CB8AC3E}">
        <p14:creationId xmlns:p14="http://schemas.microsoft.com/office/powerpoint/2010/main" val="1304389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144000" cy="1143000"/>
          </a:xfrm>
        </p:spPr>
        <p:txBody>
          <a:bodyPr>
            <a:normAutofit fontScale="90000"/>
          </a:bodyPr>
          <a:lstStyle/>
          <a:p>
            <a:r>
              <a:rPr lang="en-US" dirty="0">
                <a:effectLst/>
              </a:rPr>
              <a:t>He hoped the assassination would cause great disarray for the United States. Lincoln’s assassination did in fact leave the nation in shock and disbelief. The difficult task of rebuilding a divided nation proved to be far more difficult without the capable guidance of the man who labored long and hard to preserve it.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150" y="1855975"/>
            <a:ext cx="10974100" cy="5026223"/>
          </a:xfrm>
          <a:prstGeom prst="rect">
            <a:avLst/>
          </a:prstGeom>
        </p:spPr>
      </p:pic>
    </p:spTree>
    <p:extLst>
      <p:ext uri="{BB962C8B-B14F-4D97-AF65-F5344CB8AC3E}">
        <p14:creationId xmlns:p14="http://schemas.microsoft.com/office/powerpoint/2010/main" val="2468468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rmAutofit fontScale="90000"/>
          </a:bodyPr>
          <a:lstStyle/>
          <a:p>
            <a:pPr algn="l"/>
            <a:r>
              <a:rPr lang="en-US" dirty="0" smtClean="0"/>
              <a:t>BADLY outnumbered Union troops were ordered to surrender by the Confederate armed forces but they refused.</a:t>
            </a:r>
            <a:endParaRPr lang="en-US" dirty="0"/>
          </a:p>
        </p:txBody>
      </p:sp>
      <p:pic>
        <p:nvPicPr>
          <p:cNvPr id="2050" name="Picture 2" descr="http://upload.wikimedia.org/wikipedia/commons/thumb/7/7e/Sumter1.gif/250px-Sumte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884" y="1627627"/>
            <a:ext cx="6902116" cy="524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45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1143000"/>
          </a:xfrm>
        </p:spPr>
        <p:txBody>
          <a:bodyPr>
            <a:normAutofit fontScale="90000"/>
          </a:bodyPr>
          <a:lstStyle/>
          <a:p>
            <a:r>
              <a:rPr lang="en-US" dirty="0" smtClean="0"/>
              <a:t>Jefferson Davis sent orders for the Confederate troops to fire on Fort Sumter.   </a:t>
            </a:r>
            <a:endParaRPr lang="en-US" dirty="0"/>
          </a:p>
        </p:txBody>
      </p:sp>
      <p:pic>
        <p:nvPicPr>
          <p:cNvPr id="3074" name="Picture 2" descr="http://www.goddiscussion.com/wp-content/uploads/2011/04/fort-sumter-f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875090" cy="573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672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19088</TotalTime>
  <Words>1522</Words>
  <Application>Microsoft Macintosh PowerPoint</Application>
  <PresentationFormat>On-screen Show (4:3)</PresentationFormat>
  <Paragraphs>74</Paragraphs>
  <Slides>72</Slides>
  <Notes>1</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Apex</vt:lpstr>
      <vt:lpstr>The Impact of  the Civil War  on America</vt:lpstr>
      <vt:lpstr>Lincoln made two promises to the South, neither of which were heeded, causing a civil war to begin.  </vt:lpstr>
      <vt:lpstr>First, he did not desire to fight a war but was constitutionally bound to protect federal property despite the efforts of the South to take over federal property prior to his inauguration.  </vt:lpstr>
      <vt:lpstr>By the time he was sworn into office only two federal properties in the South remained under Union control- those in Charleston, SC and Pensacola, FL.  </vt:lpstr>
      <vt:lpstr>Second, Lincoln’s stated position was that he did not want slavery to spread into the territories but would not interfere with it where it was already established.  </vt:lpstr>
      <vt:lpstr>The war began with the Battle of Fort Sumter, in Charleston harbor, South Carolina.  </vt:lpstr>
      <vt:lpstr>Union President Lincoln informed Confederate President Davis he would be sending supplies to federal troops stationed in the middle of Charleston Harbor at Fort Sumter.</vt:lpstr>
      <vt:lpstr>BADLY outnumbered Union troops were ordered to surrender by the Confederate armed forces but they refused.</vt:lpstr>
      <vt:lpstr>Jefferson Davis sent orders for the Confederate troops to fire on Fort Sumter.   </vt:lpstr>
      <vt:lpstr>This 34 hour bombardment on union troops stationed at Fort Sumter started the Civil War.</vt:lpstr>
      <vt:lpstr>Buildings at the fort were burned, but there were no casualties during the battle.  </vt:lpstr>
      <vt:lpstr>The Union and Confederacy had different strategies to try to win the war based: </vt:lpstr>
      <vt:lpstr>Resources:</vt:lpstr>
      <vt:lpstr>Or their economy:</vt:lpstr>
      <vt:lpstr>There were four portions to the North’s strategies:</vt:lpstr>
      <vt:lpstr>The North initially fought to preserve the Union and victory would only come with southern surrender (a war on the offensive).  </vt:lpstr>
      <vt:lpstr>The strategy of the North was called the Anaconda Plan.  </vt:lpstr>
      <vt:lpstr>1. Blockading the southern ports using the navy </vt:lpstr>
      <vt:lpstr>This way the south couldn’t get supplies from their supporters in Europe</vt:lpstr>
      <vt:lpstr>2. Spilt the Confederacy in two at the Mississippi River costing the south its unity.</vt:lpstr>
      <vt:lpstr>They were finally successful with this phase of the plan as a result of the fall of Vicksburg, another turning point that occurred simultaneously with the battle of Gettysburg.  </vt:lpstr>
      <vt:lpstr>Third, they would increase doubt and confusion by destroying the South from within by attacking its transportation (railroad) and communication (telegraph) systems and thus its morale.  </vt:lpstr>
      <vt:lpstr>4. Attack the Confederate Capitol city of Richmond Virginia</vt:lpstr>
      <vt:lpstr>The southern strategy was to:  1. fight a defensive war</vt:lpstr>
      <vt:lpstr>2. Depend on their trade relationship with England (based on cotton production) to lend them the supplies they needed</vt:lpstr>
      <vt:lpstr>They hoped England would lend the monetary resources for the materiel as needed in order to have a monopoly on being the sole buyer of the southern cotton.  </vt:lpstr>
      <vt:lpstr>Southern armies defended Richmond and threatened the Union capital in Washington but only attacked Northern soil twice at Antietam and Gettysburg.</vt:lpstr>
      <vt:lpstr>The Confederate army fought most of the battles in their own section of the country  </vt:lpstr>
      <vt:lpstr>The Emancipation Proclamation was an order issued after the Union victory at Antietam by President Lincoln as Commander in Chief of the United States Armed Forces that freed the slaves in all the states still fighting against the Union (10 states), effective January 1, 1863. </vt:lpstr>
      <vt:lpstr>It did not free the slaves that were living in the states that remained loyal to the United States (the border states) or those already defeated (like Tennessee), and was thus done for political reasons at home and abroad on both sides of the war.  </vt:lpstr>
      <vt:lpstr>Since the Confederate states did not recognize the authority of the President of the United States, they did not obey his order.  </vt:lpstr>
      <vt:lpstr>Although the proclamation achieved its purpose in changing the tone of the war by adding another cause for which to fight, creating problems of slave control in the South and enabling African Americans to legally serve their country, it did not actually outlaw slavery.  </vt:lpstr>
      <vt:lpstr>Slaves were freed only as the Union army liberated them after victories in Southern towns and cities</vt:lpstr>
      <vt:lpstr>Slavery’s end needed to be accomplished legally through an amendment to the Constitution and was thus accomplished through the 13th amendment in 1865.  </vt:lpstr>
      <vt:lpstr>However, the proclamation transformed the war into a war to liberate slaves, giving it an additional cause.  </vt:lpstr>
      <vt:lpstr>Consequently, it made it harder for the British government to continue to support the South and therefore slavery. </vt:lpstr>
      <vt:lpstr>Great Britain had already abolished slavery and many British citizens opposed slavery and their government’s continued assistance in its continuance.  </vt:lpstr>
      <vt:lpstr>The Confederate Army was led in large part by Robert E. Lee.</vt:lpstr>
      <vt:lpstr>The second time Lee invaded the north he and the Confederate army were turned back at the Battle of  Gettysburg in Pennsylvania</vt:lpstr>
      <vt:lpstr>Gettysburg became the turning point of the Civil War</vt:lpstr>
      <vt:lpstr>The Confederate Army was so severely wounded at Gettysburg they never had the military strength to attempt another northern invasion. </vt:lpstr>
      <vt:lpstr>After Gettysburg the South could only defend itself from Northern attacks</vt:lpstr>
      <vt:lpstr>Four months after the Battle of Gettysburg, President Lincoln gave the Gettysburg Address to dedicate part of the Battlefield as a National Cemetery honoring those who died in battle</vt:lpstr>
      <vt:lpstr>It became one of his most famous speeches and only lasted 2 minutes</vt:lpstr>
      <vt:lpstr>Lincoln reminded Americans his only intention as President was to preserve the Union and democracy </vt:lpstr>
      <vt:lpstr>His speech included this famous statement: “government of the people, by the people, for the people, shall not perish from the earth.”</vt:lpstr>
      <vt:lpstr>It is one of the most famous speeches in our history because it so succinctly articulated reasons for which the US government exists and why the war was being waged, rededicating the Union to its cause.  </vt:lpstr>
      <vt:lpstr>Many Northern African Americans, like Frederick Douglas, realized LONG before white Northern realized that for slavery to end the Union HAD to WIN the Civil War  </vt:lpstr>
      <vt:lpstr>Any possibility of eliminating slavery was tied to the outcome of the conflict.  </vt:lpstr>
      <vt:lpstr>When the Civil War began many African Americans in the North began to form AND FINANACE their own military companies to practice drills </vt:lpstr>
      <vt:lpstr>Although they requested to fight against the confederacy the Secretary of War would not let them</vt:lpstr>
      <vt:lpstr>Some southerners would re-enslave or even execute captured slaves who ran away to try to fight for the Union </vt:lpstr>
      <vt:lpstr>This didn’t stop thousands of slaves from fleeing North to military sites</vt:lpstr>
      <vt:lpstr>Slaves who fled to Union military camps to try to join were turned away though because, the war was being fought to preserve the Union, not to free the slaves.  </vt:lpstr>
      <vt:lpstr>By 1862 arguments by abolitionists and the growing number of refugee slaves had increased to convince President Lincoln that a Union victory was important to freedom for slaves </vt:lpstr>
      <vt:lpstr>In the Emancipation Proclamation President Lincoln asked freed slaves to join the Union Army</vt:lpstr>
      <vt:lpstr>In 1861 the Union army took control of South Carolina’s low country AND the first African-American troop of soldiers was part of the Union army </vt:lpstr>
      <vt:lpstr>Many African-Americans joined segregated units led by white officers</vt:lpstr>
      <vt:lpstr>The most famous was the 54th Massachusetts that led an attack on Fort Wagner outside of Charleston.  </vt:lpstr>
      <vt:lpstr>During the Civil War African-Americans, like Harriet Tubman, worked as spies, guides and messengers </vt:lpstr>
      <vt:lpstr>In the South, some slave owners required their slaves to accompany them on the Confederate battlefield.</vt:lpstr>
      <vt:lpstr>Both slaves and free African Americans were forced into service throughout the South.  </vt:lpstr>
      <vt:lpstr>The Confederacy would not give slaves weapons but some troops made slaves work in factories, dig trenches, perform hard labor or build bridges all while fighting was occurring</vt:lpstr>
      <vt:lpstr>PowerPoint Presentation</vt:lpstr>
      <vt:lpstr>After 4 years of fighting Confederate General Robert E. Lee surrendered to Union General Ulysses S. Grant at Appomattox Courthouse in Virginia  </vt:lpstr>
      <vt:lpstr>Once Lee’s troops surrendered other southern armies surrendered over the next few months too</vt:lpstr>
      <vt:lpstr>Lee’s troops were exhausted, without food and supplies and their ranks had been decimated by a 4 year war</vt:lpstr>
      <vt:lpstr>The Confederate economy had also been decimated by four years of war against a larger, stronger, wealthier federal system.  </vt:lpstr>
      <vt:lpstr>Four days after the Confederacy’s surrender at Appomattox Courthouse, Lincoln was assassinated by John Wilkes Booth at Ford’s Theater in Washington, D.C.   </vt:lpstr>
      <vt:lpstr>Booth was unhappy with the outcome of the war. He was a Confederate sympathizer and had initially devised a plan to kidnap the president and other cabinet members.  </vt:lpstr>
      <vt:lpstr>When the plan was foiled in several instances by regular circumstances and then the war ended without its occurrence, Booth determined to instead take the life of the Lincoln.   </vt:lpstr>
      <vt:lpstr>He hoped the assassination would cause great disarray for the United States. Lincoln’s assassination did in fact leave the nation in shock and disbelief. The difficult task of rebuilding a divided nation proved to be far more difficult without the capable guidance of the man who labored long and hard to preserve it.  </vt:lpstr>
    </vt:vector>
  </TitlesOfParts>
  <Company>RH3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the Civil War  on America</dc:title>
  <dc:creator>Tonya Denise Janicke</dc:creator>
  <cp:lastModifiedBy>RH3 RH3</cp:lastModifiedBy>
  <cp:revision>97</cp:revision>
  <dcterms:created xsi:type="dcterms:W3CDTF">2012-04-30T18:21:34Z</dcterms:created>
  <dcterms:modified xsi:type="dcterms:W3CDTF">2013-05-24T20:45:02Z</dcterms:modified>
</cp:coreProperties>
</file>