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4" d="100"/>
          <a:sy n="54" d="100"/>
        </p:scale>
        <p:origin x="-402" y="-18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0CC28650-6AEA-4761-8E7D-58065172F79D}" type="datetimeFigureOut">
              <a:rPr lang="en-US" smtClean="0"/>
              <a:t>2/12/2013</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E751D93B-48B7-4764-BE19-A8DC943BC200}" type="slidenum">
              <a:rPr lang="en-US" smtClean="0"/>
              <a:t>‹#›</a:t>
            </a:fld>
            <a:endParaRPr lang="en-US"/>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C28650-6AEA-4761-8E7D-58065172F79D}" type="datetimeFigureOut">
              <a:rPr lang="en-US" smtClean="0"/>
              <a:t>2/12/2013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51D93B-48B7-4764-BE19-A8DC943BC200}" type="slidenum">
              <a:rPr lang="en-US" smtClean="0"/>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C28650-6AEA-4761-8E7D-58065172F79D}" type="datetimeFigureOut">
              <a:rPr lang="en-US" smtClean="0"/>
              <a:t>2/12/2013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51D93B-48B7-4764-BE19-A8DC943BC200}" type="slidenum">
              <a:rPr lang="en-US" smtClean="0"/>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C28650-6AEA-4761-8E7D-58065172F79D}" type="datetimeFigureOut">
              <a:rPr lang="en-US" smtClean="0"/>
              <a:t>2/12/2013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51D93B-48B7-4764-BE19-A8DC943BC200}" type="slidenum">
              <a:rPr lang="en-US" smtClean="0"/>
              <a:t>‹#›</a:t>
            </a:fld>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C28650-6AEA-4761-8E7D-58065172F79D}" type="datetimeFigureOut">
              <a:rPr lang="en-US" smtClean="0"/>
              <a:t>2/12/2013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51D93B-48B7-4764-BE19-A8DC943BC200}"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CC28650-6AEA-4761-8E7D-58065172F79D}" type="datetimeFigureOut">
              <a:rPr lang="en-US" smtClean="0"/>
              <a:t>2/12/2013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51D93B-48B7-4764-BE19-A8DC943BC200}" type="slidenum">
              <a:rPr lang="en-US" smtClean="0"/>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CC28650-6AEA-4761-8E7D-58065172F79D}" type="datetimeFigureOut">
              <a:rPr lang="en-US" smtClean="0"/>
              <a:t>2/12/2013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751D93B-48B7-4764-BE19-A8DC943BC200}" type="slidenum">
              <a:rPr lang="en-US" smtClean="0"/>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CC28650-6AEA-4761-8E7D-58065172F79D}" type="datetimeFigureOut">
              <a:rPr lang="en-US" smtClean="0"/>
              <a:t>2/12/2013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751D93B-48B7-4764-BE19-A8DC943BC200}" type="slidenum">
              <a:rPr lang="en-US" smtClean="0"/>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C28650-6AEA-4761-8E7D-58065172F79D}" type="datetimeFigureOut">
              <a:rPr lang="en-US" smtClean="0"/>
              <a:t>2/12/2013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751D93B-48B7-4764-BE19-A8DC943BC20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C28650-6AEA-4761-8E7D-58065172F79D}" type="datetimeFigureOut">
              <a:rPr lang="en-US" smtClean="0"/>
              <a:t>2/12/2013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51D93B-48B7-4764-BE19-A8DC943BC20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C28650-6AEA-4761-8E7D-58065172F79D}" type="datetimeFigureOut">
              <a:rPr lang="en-US" smtClean="0"/>
              <a:t>2/12/2013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51D93B-48B7-4764-BE19-A8DC943BC20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0CC28650-6AEA-4761-8E7D-58065172F79D}" type="datetimeFigureOut">
              <a:rPr lang="en-US" smtClean="0"/>
              <a:t>2/12/2013</a:t>
            </a:fld>
            <a:endParaRPr lang="en-U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E751D93B-48B7-4764-BE19-A8DC943BC20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Slaves, women and Native Americans after the war</a:t>
            </a:r>
            <a:endParaRPr lang="en-US" dirty="0"/>
          </a:p>
        </p:txBody>
      </p:sp>
      <p:sp>
        <p:nvSpPr>
          <p:cNvPr id="3" name="Subtitle 2"/>
          <p:cNvSpPr>
            <a:spLocks noGrp="1"/>
          </p:cNvSpPr>
          <p:nvPr>
            <p:ph type="subTitle" idx="1"/>
          </p:nvPr>
        </p:nvSpPr>
        <p:spPr/>
        <p:txBody>
          <a:bodyPr>
            <a:normAutofit/>
          </a:bodyPr>
          <a:lstStyle/>
          <a:p>
            <a:r>
              <a:rPr lang="en-US" dirty="0" smtClean="0"/>
              <a:t>4-3.4: Explain how the American Revolution affected attitudes toward the future of slavery, women, and Native Americans.</a:t>
            </a:r>
            <a:endParaRPr lang="en-US" dirty="0"/>
          </a:p>
        </p:txBody>
      </p:sp>
    </p:spTree>
    <p:extLst>
      <p:ext uri="{BB962C8B-B14F-4D97-AF65-F5344CB8AC3E}">
        <p14:creationId xmlns:p14="http://schemas.microsoft.com/office/powerpoint/2010/main" val="37861159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 y="2209800"/>
            <a:ext cx="9144000" cy="1054250"/>
          </a:xfrm>
        </p:spPr>
        <p:txBody>
          <a:bodyPr/>
          <a:lstStyle/>
          <a:p>
            <a:pPr algn="l"/>
            <a:r>
              <a:rPr lang="en-US" sz="4400" dirty="0"/>
              <a:t>However, the southern landowners’ dependence on slave labor to work their plantations and their fear of liberating large numbers of African Americans led most states to enact more and more stringent controls over their slaves.</a:t>
            </a:r>
          </a:p>
        </p:txBody>
      </p:sp>
    </p:spTree>
    <p:extLst>
      <p:ext uri="{BB962C8B-B14F-4D97-AF65-F5344CB8AC3E}">
        <p14:creationId xmlns:p14="http://schemas.microsoft.com/office/powerpoint/2010/main" val="3136512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19200"/>
            <a:ext cx="9144000" cy="1054250"/>
          </a:xfrm>
        </p:spPr>
        <p:txBody>
          <a:bodyPr/>
          <a:lstStyle/>
          <a:p>
            <a:pPr algn="l"/>
            <a:r>
              <a:rPr lang="en-US" sz="4400" dirty="0"/>
              <a:t>The invention of the cotton gin in 1793 made southerners more dependent on slave labor for their wealth and confirmed their commitment to slavery.</a:t>
            </a:r>
          </a:p>
        </p:txBody>
      </p:sp>
    </p:spTree>
    <p:extLst>
      <p:ext uri="{BB962C8B-B14F-4D97-AF65-F5344CB8AC3E}">
        <p14:creationId xmlns:p14="http://schemas.microsoft.com/office/powerpoint/2010/main" val="3879594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70156"/>
            <a:ext cx="9144000" cy="1054250"/>
          </a:xfrm>
        </p:spPr>
        <p:txBody>
          <a:bodyPr/>
          <a:lstStyle/>
          <a:p>
            <a:pPr algn="l"/>
            <a:r>
              <a:rPr lang="en-US" dirty="0"/>
              <a:t>Women were expected to work the farms or run family businesses during the war.</a:t>
            </a:r>
          </a:p>
        </p:txBody>
      </p:sp>
    </p:spTree>
    <p:extLst>
      <p:ext uri="{BB962C8B-B14F-4D97-AF65-F5344CB8AC3E}">
        <p14:creationId xmlns:p14="http://schemas.microsoft.com/office/powerpoint/2010/main" val="23842746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19200"/>
            <a:ext cx="9144000" cy="1054250"/>
          </a:xfrm>
        </p:spPr>
        <p:txBody>
          <a:bodyPr/>
          <a:lstStyle/>
          <a:p>
            <a:pPr algn="l"/>
            <a:r>
              <a:rPr lang="en-US" dirty="0"/>
              <a:t>They cared for their children and planted and harvested crops in the absence of their husbands.</a:t>
            </a:r>
          </a:p>
        </p:txBody>
      </p:sp>
    </p:spTree>
    <p:extLst>
      <p:ext uri="{BB962C8B-B14F-4D97-AF65-F5344CB8AC3E}">
        <p14:creationId xmlns:p14="http://schemas.microsoft.com/office/powerpoint/2010/main" val="14456766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9144000" cy="1054250"/>
          </a:xfrm>
        </p:spPr>
        <p:txBody>
          <a:bodyPr/>
          <a:lstStyle/>
          <a:p>
            <a:pPr algn="l"/>
            <a:r>
              <a:rPr lang="en-US" sz="4400" dirty="0"/>
              <a:t>For example, Abigail Adams, the wife of John Adams, ran the family farm while her husband served in the Continental Congress.</a:t>
            </a:r>
          </a:p>
        </p:txBody>
      </p:sp>
    </p:spTree>
    <p:extLst>
      <p:ext uri="{BB962C8B-B14F-4D97-AF65-F5344CB8AC3E}">
        <p14:creationId xmlns:p14="http://schemas.microsoft.com/office/powerpoint/2010/main" val="918106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 y="304800"/>
            <a:ext cx="9113520" cy="1054250"/>
          </a:xfrm>
        </p:spPr>
        <p:txBody>
          <a:bodyPr/>
          <a:lstStyle/>
          <a:p>
            <a:r>
              <a:rPr lang="en-US" dirty="0"/>
              <a:t>Others served the army more directly, as nurses or cooks.</a:t>
            </a:r>
          </a:p>
        </p:txBody>
      </p:sp>
    </p:spTree>
    <p:extLst>
      <p:ext uri="{BB962C8B-B14F-4D97-AF65-F5344CB8AC3E}">
        <p14:creationId xmlns:p14="http://schemas.microsoft.com/office/powerpoint/2010/main" val="36818450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0"/>
            <a:ext cx="9144000" cy="1054250"/>
          </a:xfrm>
        </p:spPr>
        <p:txBody>
          <a:bodyPr/>
          <a:lstStyle/>
          <a:p>
            <a:pPr algn="l"/>
            <a:r>
              <a:rPr lang="en-US" sz="4400" dirty="0"/>
              <a:t>A few even served in battle by enlisting as men or, more often, accompanying and serving alongside of their husbands.</a:t>
            </a:r>
          </a:p>
        </p:txBody>
      </p:sp>
    </p:spTree>
    <p:extLst>
      <p:ext uri="{BB962C8B-B14F-4D97-AF65-F5344CB8AC3E}">
        <p14:creationId xmlns:p14="http://schemas.microsoft.com/office/powerpoint/2010/main" val="10746081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199" y="533400"/>
            <a:ext cx="9220200" cy="1054250"/>
          </a:xfrm>
        </p:spPr>
        <p:txBody>
          <a:bodyPr/>
          <a:lstStyle/>
          <a:p>
            <a:r>
              <a:rPr lang="en-US" dirty="0"/>
              <a:t>For example, Martha Washington, wife of George Washington, traveled with her husband as he served as Commander-in-Chief.</a:t>
            </a:r>
          </a:p>
        </p:txBody>
      </p:sp>
    </p:spTree>
    <p:extLst>
      <p:ext uri="{BB962C8B-B14F-4D97-AF65-F5344CB8AC3E}">
        <p14:creationId xmlns:p14="http://schemas.microsoft.com/office/powerpoint/2010/main" val="27997413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70156"/>
            <a:ext cx="9144000" cy="1054250"/>
          </a:xfrm>
        </p:spPr>
        <p:txBody>
          <a:bodyPr/>
          <a:lstStyle/>
          <a:p>
            <a:pPr algn="l"/>
            <a:r>
              <a:rPr lang="en-US" dirty="0"/>
              <a:t>Mary Ludwig Hayes also served alongside her husband.</a:t>
            </a:r>
          </a:p>
        </p:txBody>
      </p:sp>
    </p:spTree>
    <p:extLst>
      <p:ext uri="{BB962C8B-B14F-4D97-AF65-F5344CB8AC3E}">
        <p14:creationId xmlns:p14="http://schemas.microsoft.com/office/powerpoint/2010/main" val="35043398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70156"/>
            <a:ext cx="9144000" cy="1054250"/>
          </a:xfrm>
        </p:spPr>
        <p:txBody>
          <a:bodyPr/>
          <a:lstStyle/>
          <a:p>
            <a:pPr algn="l"/>
            <a:r>
              <a:rPr lang="en-US" dirty="0"/>
              <a:t>She cooked, washed clothes, and took care of wounded soldiers.</a:t>
            </a:r>
          </a:p>
        </p:txBody>
      </p:sp>
    </p:spTree>
    <p:extLst>
      <p:ext uri="{BB962C8B-B14F-4D97-AF65-F5344CB8AC3E}">
        <p14:creationId xmlns:p14="http://schemas.microsoft.com/office/powerpoint/2010/main" val="2953169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570156"/>
            <a:ext cx="9144000" cy="1054250"/>
          </a:xfrm>
        </p:spPr>
        <p:txBody>
          <a:bodyPr/>
          <a:lstStyle/>
          <a:p>
            <a:pPr algn="l"/>
            <a:r>
              <a:rPr lang="en-US" sz="3600" dirty="0"/>
              <a:t>African Americans, including slaves (i.e. </a:t>
            </a:r>
            <a:r>
              <a:rPr lang="en-US" sz="3600" dirty="0" err="1"/>
              <a:t>Crispus</a:t>
            </a:r>
            <a:r>
              <a:rPr lang="en-US" sz="3600" dirty="0"/>
              <a:t> Attucks and Peter Salem) and free men (i.e. Peter Salem and Salem Poor) fought on both sides of the war.</a:t>
            </a:r>
          </a:p>
        </p:txBody>
      </p:sp>
    </p:spTree>
    <p:extLst>
      <p:ext uri="{BB962C8B-B14F-4D97-AF65-F5344CB8AC3E}">
        <p14:creationId xmlns:p14="http://schemas.microsoft.com/office/powerpoint/2010/main" val="32451738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66800"/>
            <a:ext cx="9144000" cy="1054250"/>
          </a:xfrm>
        </p:spPr>
        <p:txBody>
          <a:bodyPr/>
          <a:lstStyle/>
          <a:p>
            <a:pPr algn="l"/>
            <a:r>
              <a:rPr lang="en-US" sz="4400" dirty="0"/>
              <a:t>When the </a:t>
            </a:r>
            <a:r>
              <a:rPr lang="en-US" sz="4400" dirty="0" smtClean="0"/>
              <a:t>situation demanded </a:t>
            </a:r>
            <a:r>
              <a:rPr lang="en-US" sz="4400" dirty="0"/>
              <a:t>it, Mary stepped in and took her husband’s place when he was wounded during the battle of Monmouth.</a:t>
            </a:r>
          </a:p>
        </p:txBody>
      </p:sp>
    </p:spTree>
    <p:extLst>
      <p:ext uri="{BB962C8B-B14F-4D97-AF65-F5344CB8AC3E}">
        <p14:creationId xmlns:p14="http://schemas.microsoft.com/office/powerpoint/2010/main" val="21576520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66800"/>
            <a:ext cx="9144000" cy="1054250"/>
          </a:xfrm>
        </p:spPr>
        <p:txBody>
          <a:bodyPr/>
          <a:lstStyle/>
          <a:p>
            <a:pPr algn="l"/>
            <a:r>
              <a:rPr lang="en-US" sz="4400" dirty="0"/>
              <a:t>In spite of the role women played during the American Revolution, they were not allowed to vote nor have a say in government following the war.</a:t>
            </a:r>
          </a:p>
        </p:txBody>
      </p:sp>
    </p:spTree>
    <p:extLst>
      <p:ext uri="{BB962C8B-B14F-4D97-AF65-F5344CB8AC3E}">
        <p14:creationId xmlns:p14="http://schemas.microsoft.com/office/powerpoint/2010/main" val="7652536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609600"/>
            <a:ext cx="9144000" cy="1054250"/>
          </a:xfrm>
        </p:spPr>
        <p:txBody>
          <a:bodyPr/>
          <a:lstStyle/>
          <a:p>
            <a:pPr algn="l"/>
            <a:r>
              <a:rPr lang="en-US" dirty="0"/>
              <a:t>Native Americans were also influenced by the outcome of the American Revolution.</a:t>
            </a:r>
          </a:p>
        </p:txBody>
      </p:sp>
    </p:spTree>
    <p:extLst>
      <p:ext uri="{BB962C8B-B14F-4D97-AF65-F5344CB8AC3E}">
        <p14:creationId xmlns:p14="http://schemas.microsoft.com/office/powerpoint/2010/main" val="27235378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43000"/>
            <a:ext cx="9144000" cy="1054250"/>
          </a:xfrm>
        </p:spPr>
        <p:txBody>
          <a:bodyPr/>
          <a:lstStyle/>
          <a:p>
            <a:pPr algn="l"/>
            <a:r>
              <a:rPr lang="en-US" sz="4400" dirty="0"/>
              <a:t>As a </a:t>
            </a:r>
            <a:r>
              <a:rPr lang="en-US" sz="4400" dirty="0" smtClean="0"/>
              <a:t>result of </a:t>
            </a:r>
            <a:r>
              <a:rPr lang="en-US" sz="4400" dirty="0"/>
              <a:t>the French and Indian War, the Native Americans lost the support of their ally France when</a:t>
            </a:r>
            <a:br>
              <a:rPr lang="en-US" sz="4400" dirty="0"/>
            </a:br>
            <a:r>
              <a:rPr lang="en-US" sz="4400" dirty="0"/>
              <a:t>France lost the war and its North American territories.</a:t>
            </a:r>
            <a:endParaRPr lang="en-US" sz="4400" dirty="0"/>
          </a:p>
        </p:txBody>
      </p:sp>
    </p:spTree>
    <p:extLst>
      <p:ext uri="{BB962C8B-B14F-4D97-AF65-F5344CB8AC3E}">
        <p14:creationId xmlns:p14="http://schemas.microsoft.com/office/powerpoint/2010/main" val="16562298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19200"/>
            <a:ext cx="9144000" cy="1054250"/>
          </a:xfrm>
        </p:spPr>
        <p:txBody>
          <a:bodyPr/>
          <a:lstStyle/>
          <a:p>
            <a:pPr algn="l"/>
            <a:r>
              <a:rPr lang="en-US" sz="4400" dirty="0"/>
              <a:t>When the British made peace with </a:t>
            </a:r>
            <a:r>
              <a:rPr lang="en-US" sz="4400" dirty="0" smtClean="0"/>
              <a:t>the Americans </a:t>
            </a:r>
            <a:r>
              <a:rPr lang="en-US" sz="4400" dirty="0"/>
              <a:t>and ended the Revolution, the Native Americans also lost their British ally in the</a:t>
            </a:r>
            <a:br>
              <a:rPr lang="en-US" sz="4400" dirty="0"/>
            </a:br>
            <a:r>
              <a:rPr lang="en-US" sz="4400" dirty="0"/>
              <a:t>new nation.</a:t>
            </a:r>
          </a:p>
        </p:txBody>
      </p:sp>
    </p:spTree>
    <p:extLst>
      <p:ext uri="{BB962C8B-B14F-4D97-AF65-F5344CB8AC3E}">
        <p14:creationId xmlns:p14="http://schemas.microsoft.com/office/powerpoint/2010/main" val="29900030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19200"/>
            <a:ext cx="9144000" cy="1054250"/>
          </a:xfrm>
        </p:spPr>
        <p:txBody>
          <a:bodyPr/>
          <a:lstStyle/>
          <a:p>
            <a:pPr algn="l"/>
            <a:r>
              <a:rPr lang="en-US" sz="4400" dirty="0"/>
              <a:t>Pushed west, the Native Americans tried to resist the encroachment of </a:t>
            </a:r>
            <a:r>
              <a:rPr lang="en-US" sz="4400" dirty="0" smtClean="0"/>
              <a:t>American settlers </a:t>
            </a:r>
            <a:r>
              <a:rPr lang="en-US" sz="4400" dirty="0"/>
              <a:t>on territories west of the Appalachian Mountains.</a:t>
            </a:r>
          </a:p>
        </p:txBody>
      </p:sp>
    </p:spTree>
    <p:extLst>
      <p:ext uri="{BB962C8B-B14F-4D97-AF65-F5344CB8AC3E}">
        <p14:creationId xmlns:p14="http://schemas.microsoft.com/office/powerpoint/2010/main" val="9157913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23" y="1143000"/>
            <a:ext cx="9144000" cy="1054250"/>
          </a:xfrm>
        </p:spPr>
        <p:txBody>
          <a:bodyPr/>
          <a:lstStyle/>
          <a:p>
            <a:pPr algn="l"/>
            <a:r>
              <a:rPr lang="en-US" sz="4400" dirty="0"/>
              <a:t>The British continued to offer </a:t>
            </a:r>
            <a:r>
              <a:rPr lang="en-US" sz="4400" dirty="0" smtClean="0"/>
              <a:t>support to </a:t>
            </a:r>
            <a:r>
              <a:rPr lang="en-US" sz="4400" dirty="0"/>
              <a:t>the Native Americans from their forts within the northwestern boundaries of the new </a:t>
            </a:r>
            <a:r>
              <a:rPr lang="en-US" sz="4400" dirty="0" smtClean="0"/>
              <a:t>United States</a:t>
            </a:r>
            <a:r>
              <a:rPr lang="en-US" sz="4400" dirty="0"/>
              <a:t>.</a:t>
            </a:r>
          </a:p>
        </p:txBody>
      </p:sp>
    </p:spTree>
    <p:extLst>
      <p:ext uri="{BB962C8B-B14F-4D97-AF65-F5344CB8AC3E}">
        <p14:creationId xmlns:p14="http://schemas.microsoft.com/office/powerpoint/2010/main" val="3286001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19200"/>
            <a:ext cx="9144000" cy="1054250"/>
          </a:xfrm>
        </p:spPr>
        <p:txBody>
          <a:bodyPr/>
          <a:lstStyle/>
          <a:p>
            <a:pPr algn="l"/>
            <a:r>
              <a:rPr lang="en-US" sz="4400" dirty="0"/>
              <a:t>The passage of the Land Ordinance of 1785 and the Northwest Ordinance of 1787 are illustrative</a:t>
            </a:r>
            <a:br>
              <a:rPr lang="en-US" sz="4400" dirty="0"/>
            </a:br>
            <a:r>
              <a:rPr lang="en-US" sz="4400" dirty="0"/>
              <a:t>of the “revolutionary” attitudes and spirit of the Revolution.</a:t>
            </a:r>
          </a:p>
        </p:txBody>
      </p:sp>
    </p:spTree>
    <p:extLst>
      <p:ext uri="{BB962C8B-B14F-4D97-AF65-F5344CB8AC3E}">
        <p14:creationId xmlns:p14="http://schemas.microsoft.com/office/powerpoint/2010/main" val="26639150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85" y="1752600"/>
            <a:ext cx="9144000" cy="1054250"/>
          </a:xfrm>
        </p:spPr>
        <p:txBody>
          <a:bodyPr/>
          <a:lstStyle/>
          <a:p>
            <a:pPr algn="l"/>
            <a:r>
              <a:rPr lang="en-US" sz="4400" dirty="0"/>
              <a:t>Not only did the Northwest</a:t>
            </a:r>
            <a:br>
              <a:rPr lang="en-US" sz="4400" dirty="0"/>
            </a:br>
            <a:r>
              <a:rPr lang="en-US" sz="4400" dirty="0"/>
              <a:t>Ordinance ban slavery within the boundaries of the newly created territory (a </a:t>
            </a:r>
            <a:r>
              <a:rPr lang="en-US" sz="4400" dirty="0" smtClean="0"/>
              <a:t>precedent-setting first </a:t>
            </a:r>
            <a:r>
              <a:rPr lang="en-US" sz="4400" dirty="0"/>
              <a:t>in the first national territory), but </a:t>
            </a:r>
            <a:r>
              <a:rPr lang="en-US" sz="4400" dirty="0" smtClean="0"/>
              <a:t>it  also </a:t>
            </a:r>
            <a:r>
              <a:rPr lang="en-US" sz="4400" dirty="0"/>
              <a:t>promised “good </a:t>
            </a:r>
            <a:r>
              <a:rPr lang="en-US" sz="4400" dirty="0" smtClean="0"/>
              <a:t>faith… towards </a:t>
            </a:r>
            <a:r>
              <a:rPr lang="en-US" sz="4400" dirty="0"/>
              <a:t>the Indians.”</a:t>
            </a:r>
          </a:p>
        </p:txBody>
      </p:sp>
    </p:spTree>
    <p:extLst>
      <p:ext uri="{BB962C8B-B14F-4D97-AF65-F5344CB8AC3E}">
        <p14:creationId xmlns:p14="http://schemas.microsoft.com/office/powerpoint/2010/main" val="35051353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23" y="1447800"/>
            <a:ext cx="9144000" cy="1054250"/>
          </a:xfrm>
        </p:spPr>
        <p:txBody>
          <a:bodyPr/>
          <a:lstStyle/>
          <a:p>
            <a:pPr algn="l"/>
            <a:r>
              <a:rPr lang="en-US" sz="4400" dirty="0"/>
              <a:t>Disappointingly however, the federal government soon sent troops to force the Native </a:t>
            </a:r>
            <a:r>
              <a:rPr lang="en-US" sz="4400" dirty="0" smtClean="0"/>
              <a:t>Americans to </a:t>
            </a:r>
            <a:r>
              <a:rPr lang="en-US" sz="4400" dirty="0"/>
              <a:t>make treaties that allowed white settlement and protected the white settlers.</a:t>
            </a:r>
          </a:p>
        </p:txBody>
      </p:sp>
    </p:spTree>
    <p:extLst>
      <p:ext uri="{BB962C8B-B14F-4D97-AF65-F5344CB8AC3E}">
        <p14:creationId xmlns:p14="http://schemas.microsoft.com/office/powerpoint/2010/main" val="19595233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1054250"/>
          </a:xfrm>
        </p:spPr>
        <p:txBody>
          <a:bodyPr/>
          <a:lstStyle/>
          <a:p>
            <a:r>
              <a:rPr lang="en-US" dirty="0"/>
              <a:t>Some slaves were promised freedom after the war.</a:t>
            </a:r>
          </a:p>
        </p:txBody>
      </p:sp>
    </p:spTree>
    <p:extLst>
      <p:ext uri="{BB962C8B-B14F-4D97-AF65-F5344CB8AC3E}">
        <p14:creationId xmlns:p14="http://schemas.microsoft.com/office/powerpoint/2010/main" val="27508096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62" y="1828800"/>
            <a:ext cx="9144000" cy="1054250"/>
          </a:xfrm>
        </p:spPr>
        <p:txBody>
          <a:bodyPr/>
          <a:lstStyle/>
          <a:p>
            <a:pPr algn="l"/>
            <a:r>
              <a:rPr lang="en-US" sz="3600" dirty="0" smtClean="0"/>
              <a:t>Because westward </a:t>
            </a:r>
            <a:r>
              <a:rPr lang="en-US" sz="3600" dirty="0"/>
              <a:t>expansion was encouraged by the government through the passing of the </a:t>
            </a:r>
            <a:r>
              <a:rPr lang="en-US" sz="3600" dirty="0" smtClean="0"/>
              <a:t>Land Ordinance </a:t>
            </a:r>
            <a:r>
              <a:rPr lang="en-US" sz="3600" dirty="0"/>
              <a:t>of 1785 and the Northwest Ordinance of </a:t>
            </a:r>
            <a:r>
              <a:rPr lang="en-US" sz="3600" dirty="0" smtClean="0"/>
              <a:t>1787, </a:t>
            </a:r>
            <a:r>
              <a:rPr lang="en-US" sz="3600" dirty="0"/>
              <a:t>Native Americans were </a:t>
            </a:r>
            <a:r>
              <a:rPr lang="en-US" sz="3600" dirty="0" smtClean="0"/>
              <a:t>forced for </a:t>
            </a:r>
            <a:r>
              <a:rPr lang="en-US" sz="3600" dirty="0"/>
              <a:t>years to come to relinquish their land and move further west while the institution of </a:t>
            </a:r>
            <a:r>
              <a:rPr lang="en-US" sz="3600" dirty="0" smtClean="0"/>
              <a:t>slavery moved </a:t>
            </a:r>
            <a:r>
              <a:rPr lang="en-US" sz="3600" dirty="0"/>
              <a:t>west with southern settlers, as well.</a:t>
            </a:r>
          </a:p>
        </p:txBody>
      </p:sp>
    </p:spTree>
    <p:extLst>
      <p:ext uri="{BB962C8B-B14F-4D97-AF65-F5344CB8AC3E}">
        <p14:creationId xmlns:p14="http://schemas.microsoft.com/office/powerpoint/2010/main" val="42439143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70156"/>
            <a:ext cx="9144000" cy="1054250"/>
          </a:xfrm>
        </p:spPr>
        <p:txBody>
          <a:bodyPr/>
          <a:lstStyle/>
          <a:p>
            <a:pPr algn="l"/>
            <a:r>
              <a:rPr lang="en-US" dirty="0"/>
              <a:t>Most of the promises made by either side, however, were not fulfilled.</a:t>
            </a:r>
          </a:p>
        </p:txBody>
      </p:sp>
    </p:spTree>
    <p:extLst>
      <p:ext uri="{BB962C8B-B14F-4D97-AF65-F5344CB8AC3E}">
        <p14:creationId xmlns:p14="http://schemas.microsoft.com/office/powerpoint/2010/main" val="15908533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0"/>
            <a:ext cx="9144000" cy="1054250"/>
          </a:xfrm>
        </p:spPr>
        <p:txBody>
          <a:bodyPr/>
          <a:lstStyle/>
          <a:p>
            <a:pPr algn="l"/>
            <a:r>
              <a:rPr lang="en-US" sz="4400" dirty="0"/>
              <a:t>As a result of the sentiments of the Revolution contained in the Declaration of Independence that “all men are created equal,” states in the North passed laws to emancipate their slaves.</a:t>
            </a:r>
          </a:p>
        </p:txBody>
      </p:sp>
    </p:spTree>
    <p:extLst>
      <p:ext uri="{BB962C8B-B14F-4D97-AF65-F5344CB8AC3E}">
        <p14:creationId xmlns:p14="http://schemas.microsoft.com/office/powerpoint/2010/main" val="15352897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1054250"/>
          </a:xfrm>
        </p:spPr>
        <p:txBody>
          <a:bodyPr/>
          <a:lstStyle/>
          <a:p>
            <a:r>
              <a:rPr lang="en-US" dirty="0"/>
              <a:t>Most of these laws provided for gradual emancipation.</a:t>
            </a:r>
          </a:p>
        </p:txBody>
      </p:sp>
    </p:spTree>
    <p:extLst>
      <p:ext uri="{BB962C8B-B14F-4D97-AF65-F5344CB8AC3E}">
        <p14:creationId xmlns:p14="http://schemas.microsoft.com/office/powerpoint/2010/main" val="30207850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70156"/>
            <a:ext cx="9144000" cy="1054250"/>
          </a:xfrm>
        </p:spPr>
        <p:txBody>
          <a:bodyPr/>
          <a:lstStyle/>
          <a:p>
            <a:pPr algn="l"/>
            <a:r>
              <a:rPr lang="en-US" sz="4400" dirty="0"/>
              <a:t>Northerners were not as dependent economically on slave labor as landowners were in the South.</a:t>
            </a:r>
          </a:p>
        </p:txBody>
      </p:sp>
    </p:spTree>
    <p:extLst>
      <p:ext uri="{BB962C8B-B14F-4D97-AF65-F5344CB8AC3E}">
        <p14:creationId xmlns:p14="http://schemas.microsoft.com/office/powerpoint/2010/main" val="37991195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0"/>
            <a:ext cx="9144000" cy="1054250"/>
          </a:xfrm>
        </p:spPr>
        <p:txBody>
          <a:bodyPr/>
          <a:lstStyle/>
          <a:p>
            <a:pPr algn="l"/>
            <a:r>
              <a:rPr lang="en-US" sz="4400" dirty="0"/>
              <a:t>In the South, some slave-owners struggled with the conflict between their practice of slavery and the ideals of the revolution.</a:t>
            </a:r>
          </a:p>
        </p:txBody>
      </p:sp>
    </p:spTree>
    <p:extLst>
      <p:ext uri="{BB962C8B-B14F-4D97-AF65-F5344CB8AC3E}">
        <p14:creationId xmlns:p14="http://schemas.microsoft.com/office/powerpoint/2010/main" val="4948144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38200"/>
            <a:ext cx="9144000" cy="1054250"/>
          </a:xfrm>
        </p:spPr>
        <p:txBody>
          <a:bodyPr/>
          <a:lstStyle/>
          <a:p>
            <a:pPr algn="l"/>
            <a:r>
              <a:rPr lang="en-US" sz="4400" dirty="0"/>
              <a:t>A few set their slaves free as a result and a few states made manumission (emancipation from slavery) easier.</a:t>
            </a:r>
          </a:p>
        </p:txBody>
      </p:sp>
    </p:spTree>
    <p:extLst>
      <p:ext uri="{BB962C8B-B14F-4D97-AF65-F5344CB8AC3E}">
        <p14:creationId xmlns:p14="http://schemas.microsoft.com/office/powerpoint/2010/main" val="315055127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40</TotalTime>
  <Words>645</Words>
  <Application>Microsoft Office PowerPoint</Application>
  <PresentationFormat>On-screen Show (4:3)</PresentationFormat>
  <Paragraphs>31</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Hardcover</vt:lpstr>
      <vt:lpstr>Slaves, women and Native Americans after the war</vt:lpstr>
      <vt:lpstr>African Americans, including slaves (i.e. Crispus Attucks and Peter Salem) and free men (i.e. Peter Salem and Salem Poor) fought on both sides of the war.</vt:lpstr>
      <vt:lpstr>Some slaves were promised freedom after the war.</vt:lpstr>
      <vt:lpstr>Most of the promises made by either side, however, were not fulfilled.</vt:lpstr>
      <vt:lpstr>As a result of the sentiments of the Revolution contained in the Declaration of Independence that “all men are created equal,” states in the North passed laws to emancipate their slaves.</vt:lpstr>
      <vt:lpstr>Most of these laws provided for gradual emancipation.</vt:lpstr>
      <vt:lpstr>Northerners were not as dependent economically on slave labor as landowners were in the South.</vt:lpstr>
      <vt:lpstr>In the South, some slave-owners struggled with the conflict between their practice of slavery and the ideals of the revolution.</vt:lpstr>
      <vt:lpstr>A few set their slaves free as a result and a few states made manumission (emancipation from slavery) easier.</vt:lpstr>
      <vt:lpstr>However, the southern landowners’ dependence on slave labor to work their plantations and their fear of liberating large numbers of African Americans led most states to enact more and more stringent controls over their slaves.</vt:lpstr>
      <vt:lpstr>The invention of the cotton gin in 1793 made southerners more dependent on slave labor for their wealth and confirmed their commitment to slavery.</vt:lpstr>
      <vt:lpstr>Women were expected to work the farms or run family businesses during the war.</vt:lpstr>
      <vt:lpstr>They cared for their children and planted and harvested crops in the absence of their husbands.</vt:lpstr>
      <vt:lpstr>For example, Abigail Adams, the wife of John Adams, ran the family farm while her husband served in the Continental Congress.</vt:lpstr>
      <vt:lpstr>Others served the army more directly, as nurses or cooks.</vt:lpstr>
      <vt:lpstr>A few even served in battle by enlisting as men or, more often, accompanying and serving alongside of their husbands.</vt:lpstr>
      <vt:lpstr>For example, Martha Washington, wife of George Washington, traveled with her husband as he served as Commander-in-Chief.</vt:lpstr>
      <vt:lpstr>Mary Ludwig Hayes also served alongside her husband.</vt:lpstr>
      <vt:lpstr>She cooked, washed clothes, and took care of wounded soldiers.</vt:lpstr>
      <vt:lpstr>When the situation demanded it, Mary stepped in and took her husband’s place when he was wounded during the battle of Monmouth.</vt:lpstr>
      <vt:lpstr>In spite of the role women played during the American Revolution, they were not allowed to vote nor have a say in government following the war.</vt:lpstr>
      <vt:lpstr>Native Americans were also influenced by the outcome of the American Revolution.</vt:lpstr>
      <vt:lpstr>As a result of the French and Indian War, the Native Americans lost the support of their ally France when France lost the war and its North American territories.</vt:lpstr>
      <vt:lpstr>When the British made peace with the Americans and ended the Revolution, the Native Americans also lost their British ally in the new nation.</vt:lpstr>
      <vt:lpstr>Pushed west, the Native Americans tried to resist the encroachment of American settlers on territories west of the Appalachian Mountains.</vt:lpstr>
      <vt:lpstr>The British continued to offer support to the Native Americans from their forts within the northwestern boundaries of the new United States.</vt:lpstr>
      <vt:lpstr>The passage of the Land Ordinance of 1785 and the Northwest Ordinance of 1787 are illustrative of the “revolutionary” attitudes and spirit of the Revolution.</vt:lpstr>
      <vt:lpstr>Not only did the Northwest Ordinance ban slavery within the boundaries of the newly created territory (a precedent-setting first in the first national territory), but it  also promised “good faith… towards the Indians.”</vt:lpstr>
      <vt:lpstr>Disappointingly however, the federal government soon sent troops to force the Native Americans to make treaties that allowed white settlement and protected the white settlers.</vt:lpstr>
      <vt:lpstr>Because westward expansion was encouraged by the government through the passing of the Land Ordinance of 1785 and the Northwest Ordinance of 1787, Native Americans were forced for years to come to relinquish their land and move further west while the institution of slavery moved west with southern settlers, as well.</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Slaves, women and Native Americans after the war</dc:title>
  <dc:creator>Janicke</dc:creator>
  <cp:lastModifiedBy>Tonya Denise Janicke</cp:lastModifiedBy>
  <cp:revision>7</cp:revision>
  <dcterms:created xsi:type="dcterms:W3CDTF">2013-02-12T02:33:11Z</dcterms:created>
  <dcterms:modified xsi:type="dcterms:W3CDTF">2013-02-12T20:19:48Z</dcterms:modified>
</cp:coreProperties>
</file>