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60" r:id="rId4"/>
    <p:sldId id="276" r:id="rId5"/>
    <p:sldId id="258" r:id="rId6"/>
    <p:sldId id="259" r:id="rId7"/>
    <p:sldId id="277" r:id="rId8"/>
    <p:sldId id="278" r:id="rId9"/>
    <p:sldId id="261" r:id="rId10"/>
    <p:sldId id="279" r:id="rId11"/>
    <p:sldId id="262" r:id="rId12"/>
    <p:sldId id="263" r:id="rId13"/>
    <p:sldId id="280" r:id="rId14"/>
    <p:sldId id="264" r:id="rId15"/>
    <p:sldId id="283" r:id="rId16"/>
    <p:sldId id="265" r:id="rId17"/>
    <p:sldId id="282" r:id="rId18"/>
    <p:sldId id="266" r:id="rId19"/>
    <p:sldId id="281" r:id="rId20"/>
    <p:sldId id="267" r:id="rId21"/>
    <p:sldId id="268" r:id="rId22"/>
    <p:sldId id="284" r:id="rId23"/>
    <p:sldId id="285" r:id="rId24"/>
    <p:sldId id="269" r:id="rId25"/>
    <p:sldId id="270" r:id="rId26"/>
    <p:sldId id="271" r:id="rId27"/>
    <p:sldId id="272" r:id="rId28"/>
    <p:sldId id="273" r:id="rId29"/>
    <p:sldId id="287" r:id="rId30"/>
    <p:sldId id="274" r:id="rId31"/>
    <p:sldId id="27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880"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6C521-AE96-ED46-9954-548B61DAA757}" type="datetimeFigureOut">
              <a:rPr lang="en-US" smtClean="0"/>
              <a:t>5/16/13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E53DF1-9177-E643-A933-C1F363708880}" type="slidenum">
              <a:rPr lang="en-US" smtClean="0"/>
              <a:t>‹#›</a:t>
            </a:fld>
            <a:endParaRPr lang="en-US"/>
          </a:p>
        </p:txBody>
      </p:sp>
    </p:spTree>
    <p:extLst>
      <p:ext uri="{BB962C8B-B14F-4D97-AF65-F5344CB8AC3E}">
        <p14:creationId xmlns:p14="http://schemas.microsoft.com/office/powerpoint/2010/main" val="26079233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E53DF1-9177-E643-A933-C1F363708880}" type="slidenum">
              <a:rPr lang="en-US" smtClean="0"/>
              <a:t>8</a:t>
            </a:fld>
            <a:endParaRPr lang="en-US"/>
          </a:p>
        </p:txBody>
      </p:sp>
    </p:spTree>
    <p:extLst>
      <p:ext uri="{BB962C8B-B14F-4D97-AF65-F5344CB8AC3E}">
        <p14:creationId xmlns:p14="http://schemas.microsoft.com/office/powerpoint/2010/main" val="1826132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E9E97C-00D8-4798-A7A7-2B8657B06BA5}" type="datetimeFigureOut">
              <a:rPr lang="en-US" smtClean="0"/>
              <a:t>5/16/13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80FD6-8D5E-4B58-B2C3-E1A4C0D06D43}" type="slidenum">
              <a:rPr lang="en-US" smtClean="0"/>
              <a:t>‹#›</a:t>
            </a:fld>
            <a:endParaRPr lang="en-US"/>
          </a:p>
        </p:txBody>
      </p:sp>
    </p:spTree>
    <p:extLst>
      <p:ext uri="{BB962C8B-B14F-4D97-AF65-F5344CB8AC3E}">
        <p14:creationId xmlns:p14="http://schemas.microsoft.com/office/powerpoint/2010/main" val="191688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E9E97C-00D8-4798-A7A7-2B8657B06BA5}" type="datetimeFigureOut">
              <a:rPr lang="en-US" smtClean="0"/>
              <a:t>5/16/13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80FD6-8D5E-4B58-B2C3-E1A4C0D06D43}" type="slidenum">
              <a:rPr lang="en-US" smtClean="0"/>
              <a:t>‹#›</a:t>
            </a:fld>
            <a:endParaRPr lang="en-US"/>
          </a:p>
        </p:txBody>
      </p:sp>
    </p:spTree>
    <p:extLst>
      <p:ext uri="{BB962C8B-B14F-4D97-AF65-F5344CB8AC3E}">
        <p14:creationId xmlns:p14="http://schemas.microsoft.com/office/powerpoint/2010/main" val="3761877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E9E97C-00D8-4798-A7A7-2B8657B06BA5}" type="datetimeFigureOut">
              <a:rPr lang="en-US" smtClean="0"/>
              <a:t>5/16/13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80FD6-8D5E-4B58-B2C3-E1A4C0D06D43}" type="slidenum">
              <a:rPr lang="en-US" smtClean="0"/>
              <a:t>‹#›</a:t>
            </a:fld>
            <a:endParaRPr lang="en-US"/>
          </a:p>
        </p:txBody>
      </p:sp>
    </p:spTree>
    <p:extLst>
      <p:ext uri="{BB962C8B-B14F-4D97-AF65-F5344CB8AC3E}">
        <p14:creationId xmlns:p14="http://schemas.microsoft.com/office/powerpoint/2010/main" val="588360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E9E97C-00D8-4798-A7A7-2B8657B06BA5}" type="datetimeFigureOut">
              <a:rPr lang="en-US" smtClean="0"/>
              <a:t>5/16/13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80FD6-8D5E-4B58-B2C3-E1A4C0D06D43}" type="slidenum">
              <a:rPr lang="en-US" smtClean="0"/>
              <a:t>‹#›</a:t>
            </a:fld>
            <a:endParaRPr lang="en-US"/>
          </a:p>
        </p:txBody>
      </p:sp>
    </p:spTree>
    <p:extLst>
      <p:ext uri="{BB962C8B-B14F-4D97-AF65-F5344CB8AC3E}">
        <p14:creationId xmlns:p14="http://schemas.microsoft.com/office/powerpoint/2010/main" val="214116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E9E97C-00D8-4798-A7A7-2B8657B06BA5}" type="datetimeFigureOut">
              <a:rPr lang="en-US" smtClean="0"/>
              <a:t>5/16/13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80FD6-8D5E-4B58-B2C3-E1A4C0D06D43}" type="slidenum">
              <a:rPr lang="en-US" smtClean="0"/>
              <a:t>‹#›</a:t>
            </a:fld>
            <a:endParaRPr lang="en-US"/>
          </a:p>
        </p:txBody>
      </p:sp>
    </p:spTree>
    <p:extLst>
      <p:ext uri="{BB962C8B-B14F-4D97-AF65-F5344CB8AC3E}">
        <p14:creationId xmlns:p14="http://schemas.microsoft.com/office/powerpoint/2010/main" val="41893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E9E97C-00D8-4798-A7A7-2B8657B06BA5}" type="datetimeFigureOut">
              <a:rPr lang="en-US" smtClean="0"/>
              <a:t>5/16/13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80FD6-8D5E-4B58-B2C3-E1A4C0D06D43}" type="slidenum">
              <a:rPr lang="en-US" smtClean="0"/>
              <a:t>‹#›</a:t>
            </a:fld>
            <a:endParaRPr lang="en-US"/>
          </a:p>
        </p:txBody>
      </p:sp>
    </p:spTree>
    <p:extLst>
      <p:ext uri="{BB962C8B-B14F-4D97-AF65-F5344CB8AC3E}">
        <p14:creationId xmlns:p14="http://schemas.microsoft.com/office/powerpoint/2010/main" val="4222499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E9E97C-00D8-4798-A7A7-2B8657B06BA5}" type="datetimeFigureOut">
              <a:rPr lang="en-US" smtClean="0"/>
              <a:t>5/16/13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E80FD6-8D5E-4B58-B2C3-E1A4C0D06D43}" type="slidenum">
              <a:rPr lang="en-US" smtClean="0"/>
              <a:t>‹#›</a:t>
            </a:fld>
            <a:endParaRPr lang="en-US"/>
          </a:p>
        </p:txBody>
      </p:sp>
    </p:spTree>
    <p:extLst>
      <p:ext uri="{BB962C8B-B14F-4D97-AF65-F5344CB8AC3E}">
        <p14:creationId xmlns:p14="http://schemas.microsoft.com/office/powerpoint/2010/main" val="3296175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E9E97C-00D8-4798-A7A7-2B8657B06BA5}" type="datetimeFigureOut">
              <a:rPr lang="en-US" smtClean="0"/>
              <a:t>5/16/13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E80FD6-8D5E-4B58-B2C3-E1A4C0D06D43}" type="slidenum">
              <a:rPr lang="en-US" smtClean="0"/>
              <a:t>‹#›</a:t>
            </a:fld>
            <a:endParaRPr lang="en-US"/>
          </a:p>
        </p:txBody>
      </p:sp>
    </p:spTree>
    <p:extLst>
      <p:ext uri="{BB962C8B-B14F-4D97-AF65-F5344CB8AC3E}">
        <p14:creationId xmlns:p14="http://schemas.microsoft.com/office/powerpoint/2010/main" val="2623839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E9E97C-00D8-4798-A7A7-2B8657B06BA5}" type="datetimeFigureOut">
              <a:rPr lang="en-US" smtClean="0"/>
              <a:t>5/16/13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E80FD6-8D5E-4B58-B2C3-E1A4C0D06D43}" type="slidenum">
              <a:rPr lang="en-US" smtClean="0"/>
              <a:t>‹#›</a:t>
            </a:fld>
            <a:endParaRPr lang="en-US"/>
          </a:p>
        </p:txBody>
      </p:sp>
    </p:spTree>
    <p:extLst>
      <p:ext uri="{BB962C8B-B14F-4D97-AF65-F5344CB8AC3E}">
        <p14:creationId xmlns:p14="http://schemas.microsoft.com/office/powerpoint/2010/main" val="3450211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E9E97C-00D8-4798-A7A7-2B8657B06BA5}" type="datetimeFigureOut">
              <a:rPr lang="en-US" smtClean="0"/>
              <a:t>5/16/13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80FD6-8D5E-4B58-B2C3-E1A4C0D06D43}" type="slidenum">
              <a:rPr lang="en-US" smtClean="0"/>
              <a:t>‹#›</a:t>
            </a:fld>
            <a:endParaRPr lang="en-US"/>
          </a:p>
        </p:txBody>
      </p:sp>
    </p:spTree>
    <p:extLst>
      <p:ext uri="{BB962C8B-B14F-4D97-AF65-F5344CB8AC3E}">
        <p14:creationId xmlns:p14="http://schemas.microsoft.com/office/powerpoint/2010/main" val="2618956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E9E97C-00D8-4798-A7A7-2B8657B06BA5}" type="datetimeFigureOut">
              <a:rPr lang="en-US" smtClean="0"/>
              <a:t>5/16/13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E80FD6-8D5E-4B58-B2C3-E1A4C0D06D43}" type="slidenum">
              <a:rPr lang="en-US" smtClean="0"/>
              <a:t>‹#›</a:t>
            </a:fld>
            <a:endParaRPr lang="en-US"/>
          </a:p>
        </p:txBody>
      </p:sp>
    </p:spTree>
    <p:extLst>
      <p:ext uri="{BB962C8B-B14F-4D97-AF65-F5344CB8AC3E}">
        <p14:creationId xmlns:p14="http://schemas.microsoft.com/office/powerpoint/2010/main" val="4032770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E9E97C-00D8-4798-A7A7-2B8657B06BA5}" type="datetimeFigureOut">
              <a:rPr lang="en-US" smtClean="0"/>
              <a:t>5/16/13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E80FD6-8D5E-4B58-B2C3-E1A4C0D06D43}" type="slidenum">
              <a:rPr lang="en-US" smtClean="0"/>
              <a:t>‹#›</a:t>
            </a:fld>
            <a:endParaRPr lang="en-US"/>
          </a:p>
        </p:txBody>
      </p:sp>
    </p:spTree>
    <p:extLst>
      <p:ext uri="{BB962C8B-B14F-4D97-AF65-F5344CB8AC3E}">
        <p14:creationId xmlns:p14="http://schemas.microsoft.com/office/powerpoint/2010/main" val="91506962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6.xml"/><Relationship Id="rId2" Type="http://schemas.openxmlformats.org/officeDocument/2006/relationships/image" Target="../media/image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Road to the Civil War</a:t>
            </a:r>
            <a:endParaRPr lang="en-US" dirty="0"/>
          </a:p>
        </p:txBody>
      </p:sp>
      <p:sp>
        <p:nvSpPr>
          <p:cNvPr id="3" name="Subtitle 2"/>
          <p:cNvSpPr>
            <a:spLocks noGrp="1"/>
          </p:cNvSpPr>
          <p:nvPr>
            <p:ph type="subTitle" idx="1"/>
          </p:nvPr>
        </p:nvSpPr>
        <p:spPr/>
        <p:txBody>
          <a:bodyPr/>
          <a:lstStyle/>
          <a:p>
            <a:r>
              <a:rPr lang="en-US" dirty="0" smtClean="0"/>
              <a:t>4-6.3</a:t>
            </a:r>
            <a:endParaRPr lang="en-US" dirty="0"/>
          </a:p>
        </p:txBody>
      </p:sp>
    </p:spTree>
    <p:extLst>
      <p:ext uri="{BB962C8B-B14F-4D97-AF65-F5344CB8AC3E}">
        <p14:creationId xmlns:p14="http://schemas.microsoft.com/office/powerpoint/2010/main" val="17013769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normAutofit fontScale="90000"/>
          </a:bodyPr>
          <a:lstStyle/>
          <a:p>
            <a:r>
              <a:rPr lang="en-US" dirty="0"/>
              <a:t>They feared that the federal government might take away the right to own slaves even though the federal government only had the power to limit the spread of slavery into the territories like the Northwest Ordinance and Missouri Compromise and could not affect the states where it was already established. </a:t>
            </a:r>
            <a:br>
              <a:rPr lang="en-US" dirty="0"/>
            </a:br>
            <a:endParaRPr lang="en-US" dirty="0"/>
          </a:p>
        </p:txBody>
      </p:sp>
    </p:spTree>
    <p:extLst>
      <p:ext uri="{BB962C8B-B14F-4D97-AF65-F5344CB8AC3E}">
        <p14:creationId xmlns:p14="http://schemas.microsoft.com/office/powerpoint/2010/main" val="23518359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rmAutofit fontScale="90000"/>
          </a:bodyPr>
          <a:lstStyle/>
          <a:p>
            <a:r>
              <a:rPr lang="en-US" dirty="0" smtClean="0"/>
              <a:t>Many Southerners believed authority rested with states’ government NOT people represent by the federal government </a:t>
            </a:r>
            <a:endParaRPr lang="en-US" dirty="0"/>
          </a:p>
        </p:txBody>
      </p:sp>
      <p:pic>
        <p:nvPicPr>
          <p:cNvPr id="7170" name="Picture 2" descr="http://cloud.frontpagemag.com/wp-content/uploads/2011/06/states-righ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438400"/>
            <a:ext cx="5699521" cy="4400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5893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Many northerners believed the federal government should make decisions for the entire country</a:t>
            </a:r>
            <a:endParaRPr lang="en-US" dirty="0"/>
          </a:p>
        </p:txBody>
      </p:sp>
      <p:pic>
        <p:nvPicPr>
          <p:cNvPr id="8194" name="Picture 2" descr="http://1.bp.blogspot.com/_ptAqeqIdoX0/TBBlF9IPEBI/AAAAAAAABWs/QHfG1FsX5Wk/S1600-R/U.S.+Flag+(186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07" y="1828800"/>
            <a:ext cx="795382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54805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5" y="1143000"/>
            <a:ext cx="9144000" cy="1143000"/>
          </a:xfrm>
        </p:spPr>
        <p:txBody>
          <a:bodyPr>
            <a:normAutofit fontScale="90000"/>
          </a:bodyPr>
          <a:lstStyle/>
          <a:p>
            <a:r>
              <a:rPr lang="en-US" dirty="0"/>
              <a:t>This </a:t>
            </a:r>
            <a:r>
              <a:rPr lang="en-US" dirty="0" smtClean="0"/>
              <a:t>deep </a:t>
            </a:r>
            <a:r>
              <a:rPr lang="en-US" dirty="0"/>
              <a:t>philosophical differences about the structure and power of the federal system is one of the issues that led to the Civil War. </a:t>
            </a:r>
            <a:br>
              <a:rPr lang="en-US" dirty="0"/>
            </a:br>
            <a:endParaRPr lang="en-US" dirty="0"/>
          </a:p>
        </p:txBody>
      </p:sp>
      <p:pic>
        <p:nvPicPr>
          <p:cNvPr id="3" name="Picture 2"/>
          <p:cNvPicPr>
            <a:picLocks noChangeAspect="1"/>
          </p:cNvPicPr>
          <p:nvPr/>
        </p:nvPicPr>
        <p:blipFill>
          <a:blip r:embed="rId2"/>
          <a:stretch>
            <a:fillRect/>
          </a:stretch>
        </p:blipFill>
        <p:spPr>
          <a:xfrm>
            <a:off x="1264681" y="2590800"/>
            <a:ext cx="5898119" cy="4267200"/>
          </a:xfrm>
          <a:prstGeom prst="rect">
            <a:avLst/>
          </a:prstGeom>
        </p:spPr>
      </p:pic>
    </p:spTree>
    <p:extLst>
      <p:ext uri="{BB962C8B-B14F-4D97-AF65-F5344CB8AC3E}">
        <p14:creationId xmlns:p14="http://schemas.microsoft.com/office/powerpoint/2010/main" val="26566111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Presidential Election of 1860 was very controversial too!</a:t>
            </a:r>
            <a:endParaRPr lang="en-US" dirty="0"/>
          </a:p>
        </p:txBody>
      </p:sp>
      <p:pic>
        <p:nvPicPr>
          <p:cNvPr id="3074" name="Picture 2" descr="http://21stcenturylearning.sharepoint.com/siteimages/Election%2018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81200"/>
            <a:ext cx="6096000"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3459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3600"/>
            <a:ext cx="9144000" cy="1143000"/>
          </a:xfrm>
        </p:spPr>
        <p:txBody>
          <a:bodyPr>
            <a:normAutofit fontScale="90000"/>
          </a:bodyPr>
          <a:lstStyle/>
          <a:p>
            <a:r>
              <a:rPr lang="en-US" dirty="0"/>
              <a:t>The southern states feared the election of Lincoln as a Republican (seen as an abolitionist party) despite the fact that his ‘free soil’ position on slavery in the territories was well known (that it should not expand into the territories, but was legally established in areas where it already existed). </a:t>
            </a:r>
            <a:br>
              <a:rPr lang="en-US" dirty="0"/>
            </a:br>
            <a:endParaRPr lang="en-US" dirty="0"/>
          </a:p>
        </p:txBody>
      </p:sp>
      <p:pic>
        <p:nvPicPr>
          <p:cNvPr id="3" name="Picture 2"/>
          <p:cNvPicPr>
            <a:picLocks noChangeAspect="1"/>
          </p:cNvPicPr>
          <p:nvPr/>
        </p:nvPicPr>
        <p:blipFill>
          <a:blip r:embed="rId2"/>
          <a:stretch>
            <a:fillRect/>
          </a:stretch>
        </p:blipFill>
        <p:spPr>
          <a:xfrm>
            <a:off x="3924300" y="2917289"/>
            <a:ext cx="5219700" cy="3924300"/>
          </a:xfrm>
          <a:prstGeom prst="rect">
            <a:avLst/>
          </a:prstGeom>
        </p:spPr>
      </p:pic>
    </p:spTree>
    <p:extLst>
      <p:ext uri="{BB962C8B-B14F-4D97-AF65-F5344CB8AC3E}">
        <p14:creationId xmlns:p14="http://schemas.microsoft.com/office/powerpoint/2010/main" val="1862383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8" y="3657600"/>
            <a:ext cx="4648200" cy="1143000"/>
          </a:xfrm>
        </p:spPr>
        <p:txBody>
          <a:bodyPr>
            <a:normAutofit fontScale="90000"/>
          </a:bodyPr>
          <a:lstStyle/>
          <a:p>
            <a:pPr algn="l"/>
            <a:r>
              <a:rPr lang="en-US" dirty="0"/>
              <a:t>The Republicans were soon convinced that </a:t>
            </a:r>
            <a:r>
              <a:rPr lang="en-US" dirty="0" smtClean="0"/>
              <a:t>Lincoln best </a:t>
            </a:r>
            <a:r>
              <a:rPr lang="en-US" dirty="0"/>
              <a:t>articulated their platform and chose him as the party’s candidate for president in 1860. </a:t>
            </a:r>
            <a:br>
              <a:rPr lang="en-US" dirty="0"/>
            </a:br>
            <a:endParaRPr lang="en-US" dirty="0"/>
          </a:p>
        </p:txBody>
      </p:sp>
      <p:pic>
        <p:nvPicPr>
          <p:cNvPr id="9218" name="Picture 2" descr="http://civilwar.gratzpa.org/wp-content/uploads/2011/03/Election1860Cover-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19200"/>
            <a:ext cx="4029075" cy="626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40760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8" y="1905000"/>
            <a:ext cx="9144000" cy="1143000"/>
          </a:xfrm>
        </p:spPr>
        <p:txBody>
          <a:bodyPr>
            <a:normAutofit fontScale="90000"/>
          </a:bodyPr>
          <a:lstStyle/>
          <a:p>
            <a:r>
              <a:rPr lang="en-US" dirty="0"/>
              <a:t>The well-established Democratic Party failed to keep their northern and southern factions together (Southerners insisted on a plank in the party platform that endorsed slavery, causing Northerners to leave the nominating convention.) </a:t>
            </a:r>
            <a:br>
              <a:rPr lang="en-US" dirty="0"/>
            </a:br>
            <a:endParaRPr lang="en-US" dirty="0"/>
          </a:p>
        </p:txBody>
      </p:sp>
      <p:pic>
        <p:nvPicPr>
          <p:cNvPr id="3" name="Picture 2"/>
          <p:cNvPicPr>
            <a:picLocks noChangeAspect="1"/>
          </p:cNvPicPr>
          <p:nvPr/>
        </p:nvPicPr>
        <p:blipFill>
          <a:blip r:embed="rId2"/>
          <a:stretch>
            <a:fillRect/>
          </a:stretch>
        </p:blipFill>
        <p:spPr>
          <a:xfrm>
            <a:off x="304800" y="1460500"/>
            <a:ext cx="8128000" cy="5397500"/>
          </a:xfrm>
          <a:prstGeom prst="rect">
            <a:avLst/>
          </a:prstGeom>
        </p:spPr>
      </p:pic>
    </p:spTree>
    <p:extLst>
      <p:ext uri="{BB962C8B-B14F-4D97-AF65-F5344CB8AC3E}">
        <p14:creationId xmlns:p14="http://schemas.microsoft.com/office/powerpoint/2010/main" val="1122605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5105400" cy="1143000"/>
          </a:xfrm>
        </p:spPr>
        <p:txBody>
          <a:bodyPr>
            <a:normAutofit fontScale="90000"/>
          </a:bodyPr>
          <a:lstStyle/>
          <a:p>
            <a:r>
              <a:rPr lang="en-US" dirty="0"/>
              <a:t>Douglas did indeed become the presidential candidate for the Democratic party in 1860, but the southern half of the party splintered off and formed a third party with their own candidate, as did another political group. </a:t>
            </a:r>
          </a:p>
        </p:txBody>
      </p:sp>
      <p:pic>
        <p:nvPicPr>
          <p:cNvPr id="10242" name="Picture 2" descr="http://upload.wikimedia.org/wikipedia/commons/thumb/e/e9/Stephen_A_Douglas_-_headshot.jpg/240px-Stephen_A_Douglas_-_headsh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048" y="1524000"/>
            <a:ext cx="4125952" cy="531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9431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6600"/>
            <a:ext cx="4800600" cy="1735682"/>
          </a:xfrm>
        </p:spPr>
        <p:txBody>
          <a:bodyPr>
            <a:normAutofit fontScale="90000"/>
          </a:bodyPr>
          <a:lstStyle/>
          <a:p>
            <a:r>
              <a:rPr lang="en-US" dirty="0" smtClean="0"/>
              <a:t>Stephen </a:t>
            </a:r>
            <a:r>
              <a:rPr lang="en-US" dirty="0"/>
              <a:t>A </a:t>
            </a:r>
            <a:r>
              <a:rPr lang="en-US" dirty="0" smtClean="0"/>
              <a:t>Douglas wrote the </a:t>
            </a:r>
            <a:r>
              <a:rPr lang="en-US" dirty="0"/>
              <a:t>Kansas-Nebraska Act </a:t>
            </a:r>
            <a:r>
              <a:rPr lang="en-US" dirty="0" smtClean="0"/>
              <a:t>. </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4038600" y="104419"/>
            <a:ext cx="5074375" cy="6721027"/>
          </a:xfrm>
          <a:prstGeom prst="rect">
            <a:avLst/>
          </a:prstGeom>
        </p:spPr>
      </p:pic>
    </p:spTree>
    <p:extLst>
      <p:ext uri="{BB962C8B-B14F-4D97-AF65-F5344CB8AC3E}">
        <p14:creationId xmlns:p14="http://schemas.microsoft.com/office/powerpoint/2010/main" val="5607258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rmAutofit fontScale="90000"/>
          </a:bodyPr>
          <a:lstStyle/>
          <a:p>
            <a:r>
              <a:rPr lang="en-US" dirty="0" smtClean="0"/>
              <a:t>Many Westward expansion events led the Civil War</a:t>
            </a:r>
            <a:endParaRPr lang="en-US" dirty="0"/>
          </a:p>
        </p:txBody>
      </p:sp>
      <p:pic>
        <p:nvPicPr>
          <p:cNvPr id="1026" name="Picture 2" descr="http://ushistoryimages.com/images/westward-expansion/fullsize/westward-expansion-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32045"/>
            <a:ext cx="7307239" cy="48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8841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143000"/>
          </a:xfrm>
        </p:spPr>
        <p:txBody>
          <a:bodyPr>
            <a:normAutofit fontScale="90000"/>
          </a:bodyPr>
          <a:lstStyle/>
          <a:p>
            <a:r>
              <a:rPr lang="en-US" dirty="0" smtClean="0"/>
              <a:t>Southerners feared that if Lincoln was elected they would lose power in government as new states became “free states”</a:t>
            </a:r>
            <a:endParaRPr lang="en-US" dirty="0"/>
          </a:p>
        </p:txBody>
      </p:sp>
      <p:pic>
        <p:nvPicPr>
          <p:cNvPr id="11266" name="Picture 2" descr="http://www.historic-lamott-pa.com/media/client/photos/theelectionof1864/186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134815"/>
            <a:ext cx="5543550" cy="328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69458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9144000" cy="1143000"/>
          </a:xfrm>
        </p:spPr>
        <p:txBody>
          <a:bodyPr>
            <a:normAutofit fontScale="90000"/>
          </a:bodyPr>
          <a:lstStyle/>
          <a:p>
            <a:r>
              <a:rPr lang="en-US" dirty="0" smtClean="0"/>
              <a:t>More representatives in the House would come from “Free states” and may lead to the government completely outlawing slavery in the United States</a:t>
            </a:r>
            <a:endParaRPr lang="en-US" dirty="0"/>
          </a:p>
        </p:txBody>
      </p:sp>
      <p:pic>
        <p:nvPicPr>
          <p:cNvPr id="12290" name="Picture 2" descr="http://www.nps.gov/nr/twhp/wwwlps/lessons/127liho/127images/127map3c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9" y="2826744"/>
            <a:ext cx="5994529" cy="403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330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19400"/>
            <a:ext cx="3810000" cy="1143000"/>
          </a:xfrm>
        </p:spPr>
        <p:txBody>
          <a:bodyPr>
            <a:normAutofit fontScale="90000"/>
          </a:bodyPr>
          <a:lstStyle/>
          <a:p>
            <a:r>
              <a:rPr lang="en-US" dirty="0" smtClean="0"/>
              <a:t>Lincoln’s </a:t>
            </a:r>
            <a:r>
              <a:rPr lang="en-US" dirty="0"/>
              <a:t>stated priority was upholding the federal Union. </a:t>
            </a:r>
            <a:br>
              <a:rPr lang="en-US" dirty="0"/>
            </a:br>
            <a:endParaRPr lang="en-US" dirty="0"/>
          </a:p>
        </p:txBody>
      </p:sp>
      <p:pic>
        <p:nvPicPr>
          <p:cNvPr id="3" name="Picture 2"/>
          <p:cNvPicPr>
            <a:picLocks noChangeAspect="1"/>
          </p:cNvPicPr>
          <p:nvPr/>
        </p:nvPicPr>
        <p:blipFill>
          <a:blip r:embed="rId2"/>
          <a:stretch>
            <a:fillRect/>
          </a:stretch>
        </p:blipFill>
        <p:spPr>
          <a:xfrm>
            <a:off x="4631657" y="-15502"/>
            <a:ext cx="4549140" cy="6858000"/>
          </a:xfrm>
          <a:prstGeom prst="rect">
            <a:avLst/>
          </a:prstGeom>
        </p:spPr>
      </p:pic>
    </p:spTree>
    <p:extLst>
      <p:ext uri="{BB962C8B-B14F-4D97-AF65-F5344CB8AC3E}">
        <p14:creationId xmlns:p14="http://schemas.microsoft.com/office/powerpoint/2010/main" val="30917818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6019800" cy="3352800"/>
          </a:xfrm>
        </p:spPr>
        <p:txBody>
          <a:bodyPr>
            <a:normAutofit fontScale="90000"/>
          </a:bodyPr>
          <a:lstStyle/>
          <a:p>
            <a:r>
              <a:rPr lang="en-US" dirty="0"/>
              <a:t>In an atmosphere of heightened sectional distrust, however, an accurate understanding of the candidates’ positions and what could or couldn’t be legally achieved in office (ending slavery?) by one branch of the federal government was greatly biased. </a:t>
            </a:r>
            <a:br>
              <a:rPr lang="en-US" dirty="0"/>
            </a:br>
            <a:endParaRPr lang="en-US" dirty="0"/>
          </a:p>
        </p:txBody>
      </p:sp>
      <p:pic>
        <p:nvPicPr>
          <p:cNvPr id="3" name="Picture 2"/>
          <p:cNvPicPr>
            <a:picLocks noChangeAspect="1"/>
          </p:cNvPicPr>
          <p:nvPr/>
        </p:nvPicPr>
        <p:blipFill>
          <a:blip r:embed="rId2"/>
          <a:stretch>
            <a:fillRect/>
          </a:stretch>
        </p:blipFill>
        <p:spPr>
          <a:xfrm>
            <a:off x="3048000" y="150583"/>
            <a:ext cx="6096000" cy="6705600"/>
          </a:xfrm>
          <a:prstGeom prst="rect">
            <a:avLst/>
          </a:prstGeom>
        </p:spPr>
      </p:pic>
    </p:spTree>
    <p:extLst>
      <p:ext uri="{BB962C8B-B14F-4D97-AF65-F5344CB8AC3E}">
        <p14:creationId xmlns:p14="http://schemas.microsoft.com/office/powerpoint/2010/main" val="2934506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normAutofit fontScale="90000"/>
          </a:bodyPr>
          <a:lstStyle/>
          <a:p>
            <a:r>
              <a:rPr lang="en-US" dirty="0"/>
              <a:t>None of the four candidates won a majority of the votes, but Lincoln won a plurality and thus enough electoral votes to become the next president. </a:t>
            </a:r>
          </a:p>
        </p:txBody>
      </p:sp>
      <p:pic>
        <p:nvPicPr>
          <p:cNvPr id="13314" name="Picture 2" descr="http://www.poorwilliam.net/gif-ani/president_abraham_lincoln_16_lg_wh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752264"/>
            <a:ext cx="5902325" cy="408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156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Although they were mistaken, many Southerners thought Lincoln would free all slaves.</a:t>
            </a:r>
            <a:endParaRPr lang="en-US" dirty="0"/>
          </a:p>
        </p:txBody>
      </p:sp>
      <p:pic>
        <p:nvPicPr>
          <p:cNvPr id="14338" name="Picture 2" descr="http://iquestionauthority.files.wordpress.com/2010/02/nm_lincoln_slavery_081103_ss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30412"/>
            <a:ext cx="3143250" cy="4333875"/>
          </a:xfrm>
          <a:prstGeom prst="rect">
            <a:avLst/>
          </a:prstGeom>
          <a:noFill/>
          <a:extLst>
            <a:ext uri="{909E8E84-426E-40dd-AFC4-6F175D3DCCD1}">
              <a14:hiddenFill xmlns:a14="http://schemas.microsoft.com/office/drawing/2010/main">
                <a:solidFill>
                  <a:srgbClr val="FFFFFF"/>
                </a:solidFill>
              </a14:hiddenFill>
            </a:ext>
          </a:extLst>
        </p:spPr>
      </p:pic>
      <p:sp>
        <p:nvSpPr>
          <p:cNvPr id="3" name="&quot;No&quot; Symbol 2"/>
          <p:cNvSpPr/>
          <p:nvPr/>
        </p:nvSpPr>
        <p:spPr>
          <a:xfrm>
            <a:off x="2286000" y="2030412"/>
            <a:ext cx="3962400" cy="4446588"/>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491184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As he campaigned, Lincoln repeatedly said he would respect slavery where it already existed. </a:t>
            </a:r>
            <a:endParaRPr lang="en-US" dirty="0"/>
          </a:p>
        </p:txBody>
      </p:sp>
      <p:pic>
        <p:nvPicPr>
          <p:cNvPr id="15362" name="Picture 2" descr="http://0.tqn.com/d/history1800s/1/0/G/9/-/-/Lincoln-candidate-bann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1" y="1736891"/>
            <a:ext cx="6477000" cy="512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70479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58" y="2133600"/>
            <a:ext cx="9144000" cy="1143000"/>
          </a:xfrm>
        </p:spPr>
        <p:txBody>
          <a:bodyPr>
            <a:normAutofit fontScale="90000"/>
          </a:bodyPr>
          <a:lstStyle/>
          <a:p>
            <a:r>
              <a:rPr lang="en-US" dirty="0"/>
              <a:t>Claiming that they were protecting states’ rights and their way of life, with a few months of the election and prior to the inauguration, seven of the southern states, led by South Carolina seceded from the Union. (An additional 4 states seceded after the firing on Fort Sumter in April 1861.) </a:t>
            </a:r>
          </a:p>
        </p:txBody>
      </p:sp>
      <p:pic>
        <p:nvPicPr>
          <p:cNvPr id="16386" name="Picture 2" descr="http://images.fanpop.com/images/image_uploads/-The-Civil-War-united-states-of-america-758086_559_36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588319" cy="499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404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1000" fill="hold"/>
                                        <p:tgtEl>
                                          <p:spTgt spid="16386"/>
                                        </p:tgtEl>
                                        <p:attrNameLst>
                                          <p:attrName>ppt_w</p:attrName>
                                        </p:attrNameLst>
                                      </p:cBhvr>
                                      <p:tavLst>
                                        <p:tav tm="0">
                                          <p:val>
                                            <p:strVal val="#ppt_w*0.70"/>
                                          </p:val>
                                        </p:tav>
                                        <p:tav tm="100000">
                                          <p:val>
                                            <p:strVal val="#ppt_w"/>
                                          </p:val>
                                        </p:tav>
                                      </p:tavLst>
                                    </p:anim>
                                    <p:anim calcmode="lin" valueType="num">
                                      <p:cBhvr>
                                        <p:cTn id="8" dur="1000" fill="hold"/>
                                        <p:tgtEl>
                                          <p:spTgt spid="16386"/>
                                        </p:tgtEl>
                                        <p:attrNameLst>
                                          <p:attrName>ppt_h</p:attrName>
                                        </p:attrNameLst>
                                      </p:cBhvr>
                                      <p:tavLst>
                                        <p:tav tm="0">
                                          <p:val>
                                            <p:strVal val="#ppt_h"/>
                                          </p:val>
                                        </p:tav>
                                        <p:tav tm="100000">
                                          <p:val>
                                            <p:strVal val="#ppt_h"/>
                                          </p:val>
                                        </p:tav>
                                      </p:tavLst>
                                    </p:anim>
                                    <p:animEffect transition="in" filter="fade">
                                      <p:cBhvr>
                                        <p:cTn id="9" dur="1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These seceded states declared they were a new country –the Confederate States of America</a:t>
            </a:r>
            <a:endParaRPr lang="en-US" dirty="0"/>
          </a:p>
        </p:txBody>
      </p:sp>
      <p:pic>
        <p:nvPicPr>
          <p:cNvPr id="17410" name="Picture 2" descr="http://www.pbs.org/civilwar/war/map_images/confederatesta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1752599"/>
            <a:ext cx="6924674" cy="5036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7563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a:t>They quickly wrote a constitution that endorsed both slavery and states’ rights </a:t>
            </a:r>
            <a:br>
              <a:rPr lang="en-US" dirty="0"/>
            </a:br>
            <a:endParaRPr lang="en-US" dirty="0"/>
          </a:p>
        </p:txBody>
      </p:sp>
      <p:pic>
        <p:nvPicPr>
          <p:cNvPr id="3" name="Picture 2"/>
          <p:cNvPicPr>
            <a:picLocks noChangeAspect="1"/>
          </p:cNvPicPr>
          <p:nvPr/>
        </p:nvPicPr>
        <p:blipFill>
          <a:blip r:embed="rId2"/>
          <a:stretch>
            <a:fillRect/>
          </a:stretch>
        </p:blipFill>
        <p:spPr>
          <a:xfrm>
            <a:off x="2286000" y="1252657"/>
            <a:ext cx="5791200" cy="5528759"/>
          </a:xfrm>
          <a:prstGeom prst="rect">
            <a:avLst/>
          </a:prstGeom>
        </p:spPr>
      </p:pic>
    </p:spTree>
    <p:extLst>
      <p:ext uri="{BB962C8B-B14F-4D97-AF65-F5344CB8AC3E}">
        <p14:creationId xmlns:p14="http://schemas.microsoft.com/office/powerpoint/2010/main" val="3476628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9296400" cy="1143000"/>
          </a:xfrm>
        </p:spPr>
        <p:txBody>
          <a:bodyPr>
            <a:normAutofit fontScale="90000"/>
          </a:bodyPr>
          <a:lstStyle/>
          <a:p>
            <a:r>
              <a:rPr lang="en-US" dirty="0" smtClean="0"/>
              <a:t>Sectionalism was the belief that each section of the country was more important than the country as a whole </a:t>
            </a:r>
            <a:endParaRPr lang="en-US" dirty="0"/>
          </a:p>
        </p:txBody>
      </p:sp>
      <p:pic>
        <p:nvPicPr>
          <p:cNvPr id="2050" name="Picture 2" descr="http://www.socialstudieshelp.com/Images/sectionlaism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514600"/>
            <a:ext cx="6429375" cy="391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74562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Jefferson Davis was elected as their president</a:t>
            </a:r>
            <a:endParaRPr lang="en-US" dirty="0"/>
          </a:p>
        </p:txBody>
      </p:sp>
      <p:pic>
        <p:nvPicPr>
          <p:cNvPr id="18434" name="Picture 2" descr="http://www.aboutabrahamlincoln.com/people/jefferson-dav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80606"/>
            <a:ext cx="4572000" cy="5277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6558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143000"/>
          </a:xfrm>
        </p:spPr>
        <p:txBody>
          <a:bodyPr>
            <a:normAutofit fontScale="90000"/>
          </a:bodyPr>
          <a:lstStyle/>
          <a:p>
            <a:r>
              <a:rPr lang="en-US" dirty="0" smtClean="0"/>
              <a:t>When the Civil War began in 1861 neither the Union nor Confederacy had any intention to change the status of African-Americans in the country.</a:t>
            </a:r>
            <a:endParaRPr lang="en-US" dirty="0"/>
          </a:p>
        </p:txBody>
      </p:sp>
      <p:pic>
        <p:nvPicPr>
          <p:cNvPr id="19460" name="Picture 4" descr="http://web.li.gatech.edu/~rdrury/700/write/civwar/2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590800"/>
            <a:ext cx="7150414" cy="423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7123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9144000" cy="1143000"/>
          </a:xfrm>
        </p:spPr>
        <p:txBody>
          <a:bodyPr>
            <a:normAutofit fontScale="90000"/>
          </a:bodyPr>
          <a:lstStyle/>
          <a:p>
            <a:r>
              <a:rPr lang="en-US" dirty="0"/>
              <a:t>Sectionalism was the result of growing cultural and economic differences between regions </a:t>
            </a:r>
            <a:r>
              <a:rPr lang="en-US" dirty="0" smtClean="0"/>
              <a:t> </a:t>
            </a:r>
            <a:r>
              <a:rPr lang="en-US" dirty="0"/>
              <a:t>particularly their differences over the issues of slavery in the western territories. </a:t>
            </a:r>
            <a:br>
              <a:rPr lang="en-US" dirty="0"/>
            </a:br>
            <a:endParaRPr lang="en-US" dirty="0"/>
          </a:p>
        </p:txBody>
      </p:sp>
      <p:pic>
        <p:nvPicPr>
          <p:cNvPr id="3" name="Picture 2"/>
          <p:cNvPicPr>
            <a:picLocks noChangeAspect="1"/>
          </p:cNvPicPr>
          <p:nvPr/>
        </p:nvPicPr>
        <p:blipFill>
          <a:blip r:embed="rId2"/>
          <a:stretch>
            <a:fillRect/>
          </a:stretch>
        </p:blipFill>
        <p:spPr>
          <a:xfrm>
            <a:off x="1828800" y="82363"/>
            <a:ext cx="6629400" cy="6775637"/>
          </a:xfrm>
          <a:prstGeom prst="rect">
            <a:avLst/>
          </a:prstGeom>
        </p:spPr>
      </p:pic>
    </p:spTree>
    <p:extLst>
      <p:ext uri="{BB962C8B-B14F-4D97-AF65-F5344CB8AC3E}">
        <p14:creationId xmlns:p14="http://schemas.microsoft.com/office/powerpoint/2010/main" val="3307495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1143000"/>
          </a:xfrm>
        </p:spPr>
        <p:txBody>
          <a:bodyPr>
            <a:normAutofit fontScale="90000"/>
          </a:bodyPr>
          <a:lstStyle/>
          <a:p>
            <a:r>
              <a:rPr lang="en-US" dirty="0" smtClean="0"/>
              <a:t>Sectionalism came about due to growing differences in culture and economy between the North, South and new states in the West.</a:t>
            </a:r>
            <a:endParaRPr lang="en-US" dirty="0"/>
          </a:p>
        </p:txBody>
      </p:sp>
      <p:pic>
        <p:nvPicPr>
          <p:cNvPr id="4098" name="Picture 2" descr="http://www.learner.org/biographyofamerica/prog10/feature/images/map10_tex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76600"/>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williamshistory.net/Homework/CivilWarDBQ_files/image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63077"/>
            <a:ext cx="7353300" cy="522704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williamshistory.net/Homework/CivilWarDBQ_files/image0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457200"/>
            <a:ext cx="8838550" cy="652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5307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0-#ppt_w/2"/>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2"/>
                                        </p:tgtEl>
                                        <p:attrNameLst>
                                          <p:attrName>style.visibility</p:attrName>
                                        </p:attrNameLst>
                                      </p:cBhvr>
                                      <p:to>
                                        <p:strVal val="visible"/>
                                      </p:to>
                                    </p:set>
                                    <p:animEffect transition="in" filter="fade">
                                      <p:cBhvr>
                                        <p:cTn id="20" dur="1000"/>
                                        <p:tgtEl>
                                          <p:spTgt spid="4102"/>
                                        </p:tgtEl>
                                      </p:cBhvr>
                                    </p:animEffect>
                                    <p:anim calcmode="lin" valueType="num">
                                      <p:cBhvr>
                                        <p:cTn id="21" dur="1000" fill="hold"/>
                                        <p:tgtEl>
                                          <p:spTgt spid="4102"/>
                                        </p:tgtEl>
                                        <p:attrNameLst>
                                          <p:attrName>ppt_x</p:attrName>
                                        </p:attrNameLst>
                                      </p:cBhvr>
                                      <p:tavLst>
                                        <p:tav tm="0">
                                          <p:val>
                                            <p:strVal val="#ppt_x"/>
                                          </p:val>
                                        </p:tav>
                                        <p:tav tm="100000">
                                          <p:val>
                                            <p:strVal val="#ppt_x"/>
                                          </p:val>
                                        </p:tav>
                                      </p:tavLst>
                                    </p:anim>
                                    <p:anim calcmode="lin" valueType="num">
                                      <p:cBhvr>
                                        <p:cTn id="22"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Specifically the argument over slavery in the new states</a:t>
            </a:r>
            <a:endParaRPr lang="en-US" dirty="0"/>
          </a:p>
        </p:txBody>
      </p:sp>
      <p:pic>
        <p:nvPicPr>
          <p:cNvPr id="5122" name="Picture 2" descr="http://www.franklin.ma.us/auto/upload/schools/fhs/639-santa-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812632"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belch.com/img/carbon-neutral-farm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325" y="2571750"/>
            <a:ext cx="425767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2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wipe(down)">
                                      <p:cBhvr>
                                        <p:cTn id="12" dur="580">
                                          <p:stCondLst>
                                            <p:cond delay="0"/>
                                          </p:stCondLst>
                                        </p:cTn>
                                        <p:tgtEl>
                                          <p:spTgt spid="5124"/>
                                        </p:tgtEl>
                                      </p:cBhvr>
                                    </p:animEffect>
                                    <p:anim calcmode="lin" valueType="num">
                                      <p:cBhvr>
                                        <p:cTn id="13" dur="1822" tmFilter="0,0; 0.14,0.36; 0.43,0.73; 0.71,0.91; 1.0,1.0">
                                          <p:stCondLst>
                                            <p:cond delay="0"/>
                                          </p:stCondLst>
                                        </p:cTn>
                                        <p:tgtEl>
                                          <p:spTgt spid="512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12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12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12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124"/>
                                        </p:tgtEl>
                                        <p:attrNameLst>
                                          <p:attrName>ppt_y</p:attrName>
                                        </p:attrNameLst>
                                      </p:cBhvr>
                                      <p:tavLst>
                                        <p:tav tm="0" fmla="#ppt_y-sin(pi*$)/81">
                                          <p:val>
                                            <p:fltVal val="0"/>
                                          </p:val>
                                        </p:tav>
                                        <p:tav tm="100000">
                                          <p:val>
                                            <p:fltVal val="1"/>
                                          </p:val>
                                        </p:tav>
                                      </p:tavLst>
                                    </p:anim>
                                    <p:animScale>
                                      <p:cBhvr>
                                        <p:cTn id="18" dur="26">
                                          <p:stCondLst>
                                            <p:cond delay="650"/>
                                          </p:stCondLst>
                                        </p:cTn>
                                        <p:tgtEl>
                                          <p:spTgt spid="5124"/>
                                        </p:tgtEl>
                                      </p:cBhvr>
                                      <p:to x="100000" y="60000"/>
                                    </p:animScale>
                                    <p:animScale>
                                      <p:cBhvr>
                                        <p:cTn id="19" dur="166" decel="50000">
                                          <p:stCondLst>
                                            <p:cond delay="676"/>
                                          </p:stCondLst>
                                        </p:cTn>
                                        <p:tgtEl>
                                          <p:spTgt spid="5124"/>
                                        </p:tgtEl>
                                      </p:cBhvr>
                                      <p:to x="100000" y="100000"/>
                                    </p:animScale>
                                    <p:animScale>
                                      <p:cBhvr>
                                        <p:cTn id="20" dur="26">
                                          <p:stCondLst>
                                            <p:cond delay="1312"/>
                                          </p:stCondLst>
                                        </p:cTn>
                                        <p:tgtEl>
                                          <p:spTgt spid="5124"/>
                                        </p:tgtEl>
                                      </p:cBhvr>
                                      <p:to x="100000" y="80000"/>
                                    </p:animScale>
                                    <p:animScale>
                                      <p:cBhvr>
                                        <p:cTn id="21" dur="166" decel="50000">
                                          <p:stCondLst>
                                            <p:cond delay="1338"/>
                                          </p:stCondLst>
                                        </p:cTn>
                                        <p:tgtEl>
                                          <p:spTgt spid="5124"/>
                                        </p:tgtEl>
                                      </p:cBhvr>
                                      <p:to x="100000" y="100000"/>
                                    </p:animScale>
                                    <p:animScale>
                                      <p:cBhvr>
                                        <p:cTn id="22" dur="26">
                                          <p:stCondLst>
                                            <p:cond delay="1642"/>
                                          </p:stCondLst>
                                        </p:cTn>
                                        <p:tgtEl>
                                          <p:spTgt spid="5124"/>
                                        </p:tgtEl>
                                      </p:cBhvr>
                                      <p:to x="100000" y="90000"/>
                                    </p:animScale>
                                    <p:animScale>
                                      <p:cBhvr>
                                        <p:cTn id="23" dur="166" decel="50000">
                                          <p:stCondLst>
                                            <p:cond delay="1668"/>
                                          </p:stCondLst>
                                        </p:cTn>
                                        <p:tgtEl>
                                          <p:spTgt spid="5124"/>
                                        </p:tgtEl>
                                      </p:cBhvr>
                                      <p:to x="100000" y="100000"/>
                                    </p:animScale>
                                    <p:animScale>
                                      <p:cBhvr>
                                        <p:cTn id="24" dur="26">
                                          <p:stCondLst>
                                            <p:cond delay="1808"/>
                                          </p:stCondLst>
                                        </p:cTn>
                                        <p:tgtEl>
                                          <p:spTgt spid="5124"/>
                                        </p:tgtEl>
                                      </p:cBhvr>
                                      <p:to x="100000" y="95000"/>
                                    </p:animScale>
                                    <p:animScale>
                                      <p:cBhvr>
                                        <p:cTn id="25" dur="166" decel="50000">
                                          <p:stCondLst>
                                            <p:cond delay="1834"/>
                                          </p:stCondLst>
                                        </p:cTn>
                                        <p:tgtEl>
                                          <p:spTgt spid="51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7800"/>
            <a:ext cx="9144000" cy="1143000"/>
          </a:xfrm>
        </p:spPr>
        <p:txBody>
          <a:bodyPr>
            <a:normAutofit fontScale="90000"/>
          </a:bodyPr>
          <a:lstStyle/>
          <a:p>
            <a:pPr algn="l"/>
            <a:r>
              <a:rPr lang="en-US" dirty="0"/>
              <a:t>Farmers and plantation owners, usually in the south, supported the idea of states’ rights, in which the authority rests with the states, and they believed a government closer to the people was easier to influence. </a:t>
            </a:r>
            <a:br>
              <a:rPr lang="en-US" dirty="0"/>
            </a:br>
            <a:endParaRPr lang="en-US" dirty="0"/>
          </a:p>
        </p:txBody>
      </p:sp>
      <p:pic>
        <p:nvPicPr>
          <p:cNvPr id="3" name="Picture 2"/>
          <p:cNvPicPr>
            <a:picLocks noChangeAspect="1"/>
          </p:cNvPicPr>
          <p:nvPr/>
        </p:nvPicPr>
        <p:blipFill>
          <a:blip r:embed="rId2"/>
          <a:stretch>
            <a:fillRect/>
          </a:stretch>
        </p:blipFill>
        <p:spPr>
          <a:xfrm>
            <a:off x="2819400" y="3093121"/>
            <a:ext cx="6325201" cy="3737618"/>
          </a:xfrm>
          <a:prstGeom prst="rect">
            <a:avLst/>
          </a:prstGeom>
        </p:spPr>
      </p:pic>
    </p:spTree>
    <p:extLst>
      <p:ext uri="{BB962C8B-B14F-4D97-AF65-F5344CB8AC3E}">
        <p14:creationId xmlns:p14="http://schemas.microsoft.com/office/powerpoint/2010/main" val="38722108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Southerners adopted </a:t>
            </a:r>
            <a:r>
              <a:rPr lang="en-US" dirty="0" smtClean="0"/>
              <a:t>state’s rights as </a:t>
            </a:r>
            <a:r>
              <a:rPr lang="en-US" dirty="0"/>
              <a:t>a way to protect slavery. </a:t>
            </a:r>
            <a:br>
              <a:rPr lang="en-US" dirty="0"/>
            </a:br>
            <a:endParaRPr lang="en-US" dirty="0"/>
          </a:p>
        </p:txBody>
      </p:sp>
      <p:pic>
        <p:nvPicPr>
          <p:cNvPr id="3" name="Picture 2"/>
          <p:cNvPicPr>
            <a:picLocks noChangeAspect="1"/>
          </p:cNvPicPr>
          <p:nvPr/>
        </p:nvPicPr>
        <p:blipFill>
          <a:blip r:embed="rId3"/>
          <a:stretch>
            <a:fillRect/>
          </a:stretch>
        </p:blipFill>
        <p:spPr>
          <a:xfrm>
            <a:off x="1142999" y="1295400"/>
            <a:ext cx="6087661" cy="5562600"/>
          </a:xfrm>
          <a:prstGeom prst="rect">
            <a:avLst/>
          </a:prstGeom>
        </p:spPr>
      </p:pic>
    </p:spTree>
    <p:extLst>
      <p:ext uri="{BB962C8B-B14F-4D97-AF65-F5344CB8AC3E}">
        <p14:creationId xmlns:p14="http://schemas.microsoft.com/office/powerpoint/2010/main" val="9435866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9144000" cy="1143000"/>
          </a:xfrm>
        </p:spPr>
        <p:txBody>
          <a:bodyPr>
            <a:normAutofit fontScale="90000"/>
          </a:bodyPr>
          <a:lstStyle/>
          <a:p>
            <a:r>
              <a:rPr lang="en-US" dirty="0" smtClean="0"/>
              <a:t>Southern states supported states rights, fearing the federal government would take away the right to own slaves in the south like they did for new settlers moving west through the Northwest Land Ordinance and the Missouri Compromise  </a:t>
            </a:r>
            <a:endParaRPr lang="en-US" dirty="0"/>
          </a:p>
        </p:txBody>
      </p:sp>
      <p:pic>
        <p:nvPicPr>
          <p:cNvPr id="6146" name="Picture 2" descr="http://liveaction.org/blog/wp-content/uploads/2011/12/States-Right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757826"/>
            <a:ext cx="523875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5731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9424</TotalTime>
  <Words>744</Words>
  <Application>Microsoft Macintosh PowerPoint</Application>
  <PresentationFormat>On-screen Show (4:3)</PresentationFormat>
  <Paragraphs>33</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Road to the Civil War</vt:lpstr>
      <vt:lpstr>Many Westward expansion events led the Civil War</vt:lpstr>
      <vt:lpstr>Sectionalism was the belief that each section of the country was more important than the country as a whole </vt:lpstr>
      <vt:lpstr>Sectionalism was the result of growing cultural and economic differences between regions  particularly their differences over the issues of slavery in the western territories.  </vt:lpstr>
      <vt:lpstr>Sectionalism came about due to growing differences in culture and economy between the North, South and new states in the West.</vt:lpstr>
      <vt:lpstr>Specifically the argument over slavery in the new states</vt:lpstr>
      <vt:lpstr>Farmers and plantation owners, usually in the south, supported the idea of states’ rights, in which the authority rests with the states, and they believed a government closer to the people was easier to influence.  </vt:lpstr>
      <vt:lpstr>Southerners adopted state’s rights as a way to protect slavery.  </vt:lpstr>
      <vt:lpstr>Southern states supported states rights, fearing the federal government would take away the right to own slaves in the south like they did for new settlers moving west through the Northwest Land Ordinance and the Missouri Compromise  </vt:lpstr>
      <vt:lpstr>They feared that the federal government might take away the right to own slaves even though the federal government only had the power to limit the spread of slavery into the territories like the Northwest Ordinance and Missouri Compromise and could not affect the states where it was already established.  </vt:lpstr>
      <vt:lpstr>Many Southerners believed authority rested with states’ government NOT people represent by the federal government </vt:lpstr>
      <vt:lpstr>Many northerners believed the federal government should make decisions for the entire country</vt:lpstr>
      <vt:lpstr>This deep philosophical differences about the structure and power of the federal system is one of the issues that led to the Civil War.  </vt:lpstr>
      <vt:lpstr>The Presidential Election of 1860 was very controversial too!</vt:lpstr>
      <vt:lpstr>The southern states feared the election of Lincoln as a Republican (seen as an abolitionist party) despite the fact that his ‘free soil’ position on slavery in the territories was well known (that it should not expand into the territories, but was legally established in areas where it already existed).  </vt:lpstr>
      <vt:lpstr>The Republicans were soon convinced that Lincoln best articulated their platform and chose him as the party’s candidate for president in 1860.  </vt:lpstr>
      <vt:lpstr>The well-established Democratic Party failed to keep their northern and southern factions together (Southerners insisted on a plank in the party platform that endorsed slavery, causing Northerners to leave the nominating convention.)  </vt:lpstr>
      <vt:lpstr>Douglas did indeed become the presidential candidate for the Democratic party in 1860, but the southern half of the party splintered off and formed a third party with their own candidate, as did another political group. </vt:lpstr>
      <vt:lpstr>Stephen A Douglas wrote the Kansas-Nebraska Act .  </vt:lpstr>
      <vt:lpstr>Southerners feared that if Lincoln was elected they would lose power in government as new states became “free states”</vt:lpstr>
      <vt:lpstr>More representatives in the House would come from “Free states” and may lead to the government completely outlawing slavery in the United States</vt:lpstr>
      <vt:lpstr>Lincoln’s stated priority was upholding the federal Union.  </vt:lpstr>
      <vt:lpstr>In an atmosphere of heightened sectional distrust, however, an accurate understanding of the candidates’ positions and what could or couldn’t be legally achieved in office (ending slavery?) by one branch of the federal government was greatly biased.  </vt:lpstr>
      <vt:lpstr>None of the four candidates won a majority of the votes, but Lincoln won a plurality and thus enough electoral votes to become the next president. </vt:lpstr>
      <vt:lpstr>Although they were mistaken, many Southerners thought Lincoln would free all slaves.</vt:lpstr>
      <vt:lpstr>As he campaigned, Lincoln repeatedly said he would respect slavery where it already existed. </vt:lpstr>
      <vt:lpstr>Claiming that they were protecting states’ rights and their way of life, with a few months of the election and prior to the inauguration, seven of the southern states, led by South Carolina seceded from the Union. (An additional 4 states seceded after the firing on Fort Sumter in April 1861.) </vt:lpstr>
      <vt:lpstr>These seceded states declared they were a new country –the Confederate States of America</vt:lpstr>
      <vt:lpstr>They quickly wrote a constitution that endorsed both slavery and states’ rights  </vt:lpstr>
      <vt:lpstr>Jefferson Davis was elected as their president</vt:lpstr>
      <vt:lpstr>When the Civil War began in 1861 neither the Union nor Confederacy had any intention to change the status of African-Americans in the country.</vt:lpstr>
    </vt:vector>
  </TitlesOfParts>
  <Company>RH3</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to the Civil War</dc:title>
  <dc:creator>Tonya Denise Janicke</dc:creator>
  <cp:lastModifiedBy>RH3 RH3</cp:lastModifiedBy>
  <cp:revision>44</cp:revision>
  <dcterms:created xsi:type="dcterms:W3CDTF">2012-04-24T18:18:35Z</dcterms:created>
  <dcterms:modified xsi:type="dcterms:W3CDTF">2013-05-20T17:31:28Z</dcterms:modified>
</cp:coreProperties>
</file>