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5" r:id="rId1"/>
  </p:sldMasterIdLst>
  <p:sldIdLst>
    <p:sldId id="256" r:id="rId2"/>
    <p:sldId id="258" r:id="rId3"/>
    <p:sldId id="259" r:id="rId4"/>
    <p:sldId id="260" r:id="rId5"/>
    <p:sldId id="261" r:id="rId6"/>
    <p:sldId id="262" r:id="rId7"/>
    <p:sldId id="263" r:id="rId8"/>
    <p:sldId id="264" r:id="rId9"/>
    <p:sldId id="265" r:id="rId10"/>
    <p:sldId id="266" r:id="rId11"/>
    <p:sldId id="267" r:id="rId12"/>
    <p:sldId id="25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8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28E80666-FB37-4B36-9149-507F3B0178E3}" type="datetimeFigureOut">
              <a:rPr lang="en-US" smtClean="0"/>
              <a:pPr/>
              <a:t>4/7/13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79EE0F7-DC49-E14C-9408-981DEB4F76F3}" type="datetimeFigureOut">
              <a:rPr lang="en-US" smtClean="0"/>
              <a:t>4/7/13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B2011-9F68-6347-87DB-D0A5E6ED10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EE0F7-DC49-E14C-9408-981DEB4F76F3}" type="datetimeFigureOut">
              <a:rPr lang="en-US" smtClean="0"/>
              <a:t>4/7/13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B2011-9F68-6347-87DB-D0A5E6ED10E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EE0F7-DC49-E14C-9408-981DEB4F76F3}" type="datetimeFigureOut">
              <a:rPr lang="en-US" smtClean="0"/>
              <a:t>4/7/13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9EE0F7-DC49-E14C-9408-981DEB4F76F3}" type="datetimeFigureOut">
              <a:rPr lang="en-US" smtClean="0"/>
              <a:t>4/7/13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B2011-9F68-6347-87DB-D0A5E6ED10EF}" type="slidenum">
              <a:rPr lang="en-US" smtClean="0"/>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9EE0F7-DC49-E14C-9408-981DEB4F76F3}" type="datetimeFigureOut">
              <a:rPr lang="en-US" smtClean="0"/>
              <a:t>4/7/13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B2011-9F68-6347-87DB-D0A5E6ED10E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9EE0F7-DC49-E14C-9408-981DEB4F76F3}" type="datetimeFigureOut">
              <a:rPr lang="en-US" smtClean="0"/>
              <a:t>4/7/13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B2011-9F68-6347-87DB-D0A5E6ED10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79EE0F7-DC49-E14C-9408-981DEB4F76F3}" type="datetimeFigureOut">
              <a:rPr lang="en-US" smtClean="0"/>
              <a:t>4/7/13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B2011-9F68-6347-87DB-D0A5E6ED10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879EE0F7-DC49-E14C-9408-981DEB4F76F3}" type="datetimeFigureOut">
              <a:rPr lang="en-US" smtClean="0"/>
              <a:t>4/7/13</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DBCB2011-9F68-6347-87DB-D0A5E6ED10EF}" type="slidenum">
              <a:rPr lang="en-US" smtClean="0"/>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28E80666-FB37-4B36-9149-507F3B0178E3}" type="datetimeFigureOut">
              <a:rPr lang="en-US" smtClean="0"/>
              <a:pPr/>
              <a:t>4/7/13</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D7E63A33-8271-4DD0-9C48-789913D7C11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79EE0F7-DC49-E14C-9408-981DEB4F76F3}" type="datetimeFigureOut">
              <a:rPr lang="en-US" smtClean="0"/>
              <a:t>4/7/13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B2011-9F68-6347-87DB-D0A5E6ED10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79EE0F7-DC49-E14C-9408-981DEB4F76F3}" type="datetimeFigureOut">
              <a:rPr lang="en-US" smtClean="0"/>
              <a:t>4/7/13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B2011-9F68-6347-87DB-D0A5E6ED10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79EE0F7-DC49-E14C-9408-981DEB4F76F3}" type="datetimeFigureOut">
              <a:rPr lang="en-US" smtClean="0"/>
              <a:t>4/7/13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B2011-9F68-6347-87DB-D0A5E6ED10EF}"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79EE0F7-DC49-E14C-9408-981DEB4F76F3}" type="datetimeFigureOut">
              <a:rPr lang="en-US" smtClean="0"/>
              <a:t>4/7/13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B2011-9F68-6347-87DB-D0A5E6ED10EF}"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79EE0F7-DC49-E14C-9408-981DEB4F76F3}" type="datetimeFigureOut">
              <a:rPr lang="en-US" smtClean="0"/>
              <a:t>4/7/13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B2011-9F68-6347-87DB-D0A5E6ED10EF}" type="slidenum">
              <a:rPr lang="en-US" smtClean="0"/>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879EE0F7-DC49-E14C-9408-981DEB4F76F3}" type="datetimeFigureOut">
              <a:rPr lang="en-US" smtClean="0"/>
              <a:t>4/7/13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DBCB2011-9F68-6347-87DB-D0A5E6ED10E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 id="2147484098" r:id="rId13"/>
    <p:sldLayoutId id="2147484099" r:id="rId14"/>
    <p:sldLayoutId id="2147484100"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705" y="759759"/>
            <a:ext cx="6629400" cy="1219201"/>
          </a:xfrm>
        </p:spPr>
        <p:txBody>
          <a:bodyPr/>
          <a:lstStyle/>
          <a:p>
            <a:r>
              <a:rPr lang="en-US" dirty="0" smtClean="0"/>
              <a:t>Magnets</a:t>
            </a:r>
            <a:endParaRPr lang="en-US" dirty="0"/>
          </a:p>
        </p:txBody>
      </p:sp>
      <p:sp>
        <p:nvSpPr>
          <p:cNvPr id="3" name="Subtitle 2"/>
          <p:cNvSpPr>
            <a:spLocks noGrp="1"/>
          </p:cNvSpPr>
          <p:nvPr>
            <p:ph type="subTitle" idx="1"/>
          </p:nvPr>
        </p:nvSpPr>
        <p:spPr>
          <a:xfrm>
            <a:off x="604705" y="5128749"/>
            <a:ext cx="8423208" cy="1752600"/>
          </a:xfrm>
        </p:spPr>
        <p:style>
          <a:lnRef idx="2">
            <a:schemeClr val="accent1"/>
          </a:lnRef>
          <a:fillRef idx="1">
            <a:schemeClr val="lt1"/>
          </a:fillRef>
          <a:effectRef idx="0">
            <a:schemeClr val="accent1"/>
          </a:effectRef>
          <a:fontRef idx="minor">
            <a:schemeClr val="dk1"/>
          </a:fontRef>
        </p:style>
        <p:txBody>
          <a:bodyPr>
            <a:normAutofit/>
          </a:bodyPr>
          <a:lstStyle/>
          <a:p>
            <a:r>
              <a:rPr lang="en-US" b="1" dirty="0"/>
              <a:t>4-5.9   	Summarize the properties of magnets and electromagnets (including polarity, attraction/repulsion, and strength).</a:t>
            </a:r>
            <a:endParaRPr lang="en-US" dirty="0"/>
          </a:p>
          <a:p>
            <a:endParaRPr lang="en-US" dirty="0"/>
          </a:p>
        </p:txBody>
      </p:sp>
    </p:spTree>
    <p:extLst>
      <p:ext uri="{BB962C8B-B14F-4D97-AF65-F5344CB8AC3E}">
        <p14:creationId xmlns:p14="http://schemas.microsoft.com/office/powerpoint/2010/main" val="273130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582"/>
            <a:ext cx="9144000" cy="1143000"/>
          </a:xfrm>
        </p:spPr>
        <p:txBody>
          <a:bodyPr/>
          <a:lstStyle/>
          <a:p>
            <a:pPr lvl="0"/>
            <a:r>
              <a:rPr lang="en-US" sz="3600" dirty="0"/>
              <a:t>When iron nails or steel paper clips are held near a magnet, they will move toward or be attracted to the magnet. </a:t>
            </a:r>
          </a:p>
        </p:txBody>
      </p:sp>
      <p:pic>
        <p:nvPicPr>
          <p:cNvPr id="3" name="Picture 2"/>
          <p:cNvPicPr>
            <a:picLocks noChangeAspect="1"/>
          </p:cNvPicPr>
          <p:nvPr/>
        </p:nvPicPr>
        <p:blipFill>
          <a:blip r:embed="rId2"/>
          <a:stretch>
            <a:fillRect/>
          </a:stretch>
        </p:blipFill>
        <p:spPr>
          <a:xfrm>
            <a:off x="1459828" y="1707203"/>
            <a:ext cx="7094766" cy="5173912"/>
          </a:xfrm>
          <a:prstGeom prst="rect">
            <a:avLst/>
          </a:prstGeom>
        </p:spPr>
      </p:pic>
    </p:spTree>
    <p:extLst>
      <p:ext uri="{BB962C8B-B14F-4D97-AF65-F5344CB8AC3E}">
        <p14:creationId xmlns:p14="http://schemas.microsoft.com/office/powerpoint/2010/main" val="2864336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0068"/>
            <a:ext cx="9143999" cy="1143000"/>
          </a:xfrm>
        </p:spPr>
        <p:txBody>
          <a:bodyPr/>
          <a:lstStyle/>
          <a:p>
            <a:pPr algn="l"/>
            <a:r>
              <a:rPr lang="en-US" sz="3600" i="1" dirty="0"/>
              <a:t>Repulsion	</a:t>
            </a:r>
            <a:r>
              <a:rPr lang="en-US" sz="3600" dirty="0"/>
              <a:t/>
            </a:r>
            <a:br>
              <a:rPr lang="en-US" sz="3600" dirty="0"/>
            </a:br>
            <a:r>
              <a:rPr lang="en-US" sz="3600" dirty="0"/>
              <a:t>Magnets and electromagnets can </a:t>
            </a:r>
            <a:r>
              <a:rPr lang="en-US" sz="3600" i="1" dirty="0"/>
              <a:t>repel </a:t>
            </a:r>
            <a:r>
              <a:rPr lang="en-US" sz="3600" dirty="0"/>
              <a:t>or move away from each other if their like poles (North-North or South-South) are brought near each other.</a:t>
            </a:r>
            <a:br>
              <a:rPr lang="en-US" sz="3600" dirty="0"/>
            </a:br>
            <a:endParaRPr lang="en-US" sz="3600" dirty="0"/>
          </a:p>
        </p:txBody>
      </p:sp>
      <p:pic>
        <p:nvPicPr>
          <p:cNvPr id="3" name="Picture 2"/>
          <p:cNvPicPr>
            <a:picLocks noChangeAspect="1"/>
          </p:cNvPicPr>
          <p:nvPr/>
        </p:nvPicPr>
        <p:blipFill>
          <a:blip r:embed="rId2"/>
          <a:stretch>
            <a:fillRect/>
          </a:stretch>
        </p:blipFill>
        <p:spPr>
          <a:xfrm>
            <a:off x="4554665" y="2268665"/>
            <a:ext cx="4589335" cy="4589335"/>
          </a:xfrm>
          <a:prstGeom prst="rect">
            <a:avLst/>
          </a:prstGeom>
        </p:spPr>
      </p:pic>
    </p:spTree>
    <p:extLst>
      <p:ext uri="{BB962C8B-B14F-4D97-AF65-F5344CB8AC3E}">
        <p14:creationId xmlns:p14="http://schemas.microsoft.com/office/powerpoint/2010/main" val="1943987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18501"/>
            <a:ext cx="9036337" cy="1143000"/>
          </a:xfrm>
        </p:spPr>
        <p:txBody>
          <a:bodyPr>
            <a:noAutofit/>
          </a:bodyPr>
          <a:lstStyle/>
          <a:p>
            <a:r>
              <a:rPr lang="en-US" sz="3600" dirty="0"/>
              <a:t>an </a:t>
            </a:r>
            <a:r>
              <a:rPr lang="en-US" sz="3600" i="1" dirty="0"/>
              <a:t>electromagnet</a:t>
            </a:r>
            <a:r>
              <a:rPr lang="en-US" sz="3600" dirty="0"/>
              <a:t> becomes a magnet when an electric current passes through an insulated wire that is wrapped around an iron core </a:t>
            </a:r>
            <a:r>
              <a:rPr lang="en-US" sz="3600" dirty="0" smtClean="0"/>
              <a:t>nail</a:t>
            </a:r>
            <a:r>
              <a:rPr lang="en-US" sz="3600" dirty="0" smtClean="0">
                <a:effectLst/>
              </a:rPr>
              <a:t> </a:t>
            </a:r>
            <a:endParaRPr lang="en-US" sz="3600" dirty="0"/>
          </a:p>
        </p:txBody>
      </p:sp>
      <p:pic>
        <p:nvPicPr>
          <p:cNvPr id="5" name="Picture 4"/>
          <p:cNvPicPr>
            <a:picLocks noChangeAspect="1"/>
          </p:cNvPicPr>
          <p:nvPr/>
        </p:nvPicPr>
        <p:blipFill>
          <a:blip r:embed="rId2"/>
          <a:stretch>
            <a:fillRect/>
          </a:stretch>
        </p:blipFill>
        <p:spPr>
          <a:xfrm>
            <a:off x="683179" y="5013107"/>
            <a:ext cx="8128000" cy="4394200"/>
          </a:xfrm>
          <a:prstGeom prst="rect">
            <a:avLst/>
          </a:prstGeom>
        </p:spPr>
      </p:pic>
    </p:spTree>
    <p:extLst>
      <p:ext uri="{BB962C8B-B14F-4D97-AF65-F5344CB8AC3E}">
        <p14:creationId xmlns:p14="http://schemas.microsoft.com/office/powerpoint/2010/main" val="4126485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967"/>
            <a:ext cx="9144000" cy="1143000"/>
          </a:xfrm>
        </p:spPr>
        <p:txBody>
          <a:bodyPr/>
          <a:lstStyle/>
          <a:p>
            <a:pPr algn="l"/>
            <a:r>
              <a:rPr lang="en-US" sz="3600" i="1" dirty="0"/>
              <a:t>Strength	</a:t>
            </a:r>
            <a:r>
              <a:rPr lang="en-US" sz="3600" dirty="0"/>
              <a:t/>
            </a:r>
            <a:br>
              <a:rPr lang="en-US" sz="3600" dirty="0"/>
            </a:br>
            <a:r>
              <a:rPr lang="en-US" sz="3600" dirty="0"/>
              <a:t>The</a:t>
            </a:r>
            <a:r>
              <a:rPr lang="en-US" sz="3600" i="1" dirty="0"/>
              <a:t> </a:t>
            </a:r>
            <a:r>
              <a:rPr lang="en-US" sz="3600" dirty="0"/>
              <a:t>attractive</a:t>
            </a:r>
            <a:r>
              <a:rPr lang="en-US" sz="3600" i="1" dirty="0"/>
              <a:t> strength </a:t>
            </a:r>
            <a:r>
              <a:rPr lang="en-US" sz="3600" dirty="0"/>
              <a:t>of a magnet or electromagnet is greatest at its poles.  </a:t>
            </a:r>
            <a:br>
              <a:rPr lang="en-US" sz="3600" dirty="0"/>
            </a:br>
            <a:endParaRPr lang="en-US" sz="3600" dirty="0"/>
          </a:p>
        </p:txBody>
      </p:sp>
      <p:pic>
        <p:nvPicPr>
          <p:cNvPr id="3" name="Picture 2"/>
          <p:cNvPicPr>
            <a:picLocks noChangeAspect="1"/>
          </p:cNvPicPr>
          <p:nvPr/>
        </p:nvPicPr>
        <p:blipFill>
          <a:blip r:embed="rId2"/>
          <a:stretch>
            <a:fillRect/>
          </a:stretch>
        </p:blipFill>
        <p:spPr>
          <a:xfrm>
            <a:off x="2578100" y="1701799"/>
            <a:ext cx="5947298" cy="5149258"/>
          </a:xfrm>
          <a:prstGeom prst="rect">
            <a:avLst/>
          </a:prstGeom>
        </p:spPr>
      </p:pic>
    </p:spTree>
    <p:extLst>
      <p:ext uri="{BB962C8B-B14F-4D97-AF65-F5344CB8AC3E}">
        <p14:creationId xmlns:p14="http://schemas.microsoft.com/office/powerpoint/2010/main" val="1230592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2509"/>
            <a:ext cx="9143999" cy="1143000"/>
          </a:xfrm>
        </p:spPr>
        <p:txBody>
          <a:bodyPr/>
          <a:lstStyle/>
          <a:p>
            <a:pPr lvl="0" algn="l"/>
            <a:r>
              <a:rPr lang="en-US" sz="3600" dirty="0"/>
              <a:t>Some magnets have a greater attraction for magnetic materials than others. </a:t>
            </a:r>
            <a:br>
              <a:rPr lang="en-US" sz="3600" dirty="0"/>
            </a:br>
            <a:endParaRPr lang="en-US" sz="3600" dirty="0"/>
          </a:p>
        </p:txBody>
      </p:sp>
      <p:pic>
        <p:nvPicPr>
          <p:cNvPr id="3" name="Picture 2"/>
          <p:cNvPicPr>
            <a:picLocks noChangeAspect="1"/>
          </p:cNvPicPr>
          <p:nvPr/>
        </p:nvPicPr>
        <p:blipFill>
          <a:blip r:embed="rId2"/>
          <a:stretch>
            <a:fillRect/>
          </a:stretch>
        </p:blipFill>
        <p:spPr>
          <a:xfrm>
            <a:off x="1430632" y="1149441"/>
            <a:ext cx="7599737" cy="5708559"/>
          </a:xfrm>
          <a:prstGeom prst="rect">
            <a:avLst/>
          </a:prstGeom>
        </p:spPr>
      </p:pic>
    </p:spTree>
    <p:extLst>
      <p:ext uri="{BB962C8B-B14F-4D97-AF65-F5344CB8AC3E}">
        <p14:creationId xmlns:p14="http://schemas.microsoft.com/office/powerpoint/2010/main" val="1551158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80274"/>
            <a:ext cx="9143999" cy="1143000"/>
          </a:xfrm>
        </p:spPr>
        <p:txBody>
          <a:bodyPr/>
          <a:lstStyle/>
          <a:p>
            <a:pPr lvl="0" algn="l"/>
            <a:r>
              <a:rPr lang="en-US" sz="3600" dirty="0"/>
              <a:t>The size of the magnetic attraction of a magnet or electromagnet can be measured by counting the number of objects, for example paper clips that a magnet can pick up.</a:t>
            </a:r>
            <a:br>
              <a:rPr lang="en-US" sz="3600" dirty="0"/>
            </a:br>
            <a:endParaRPr lang="en-US" sz="3600" dirty="0"/>
          </a:p>
        </p:txBody>
      </p:sp>
      <p:pic>
        <p:nvPicPr>
          <p:cNvPr id="3" name="Picture 2"/>
          <p:cNvPicPr>
            <a:picLocks noChangeAspect="1"/>
          </p:cNvPicPr>
          <p:nvPr/>
        </p:nvPicPr>
        <p:blipFill>
          <a:blip r:embed="rId2"/>
          <a:stretch>
            <a:fillRect/>
          </a:stretch>
        </p:blipFill>
        <p:spPr>
          <a:xfrm>
            <a:off x="2667000" y="2342644"/>
            <a:ext cx="4515356" cy="4515356"/>
          </a:xfrm>
          <a:prstGeom prst="rect">
            <a:avLst/>
          </a:prstGeom>
        </p:spPr>
      </p:pic>
    </p:spTree>
    <p:extLst>
      <p:ext uri="{BB962C8B-B14F-4D97-AF65-F5344CB8AC3E}">
        <p14:creationId xmlns:p14="http://schemas.microsoft.com/office/powerpoint/2010/main" val="2228355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4664"/>
            <a:ext cx="9144000" cy="1143000"/>
          </a:xfrm>
        </p:spPr>
        <p:txBody>
          <a:bodyPr/>
          <a:lstStyle/>
          <a:p>
            <a:r>
              <a:rPr lang="en-US" sz="3600" i="1" dirty="0"/>
              <a:t>Polarity	</a:t>
            </a:r>
            <a:r>
              <a:rPr lang="en-US" sz="3600" dirty="0"/>
              <a:t/>
            </a:r>
            <a:br>
              <a:rPr lang="en-US" sz="3600" dirty="0"/>
            </a:br>
            <a:r>
              <a:rPr lang="en-US" sz="3600" dirty="0"/>
              <a:t>Magnets and electromagnets have areas on their ends (if bar or horseshoe magnets) or on their tops and bottoms (if ceramic, plastic, or “donut” magnets) that are called </a:t>
            </a:r>
            <a:r>
              <a:rPr lang="en-US" sz="3600" i="1" dirty="0"/>
              <a:t>poles</a:t>
            </a:r>
            <a:r>
              <a:rPr lang="en-US" sz="3600" dirty="0"/>
              <a:t>. </a:t>
            </a:r>
            <a:br>
              <a:rPr lang="en-US" sz="3600" dirty="0"/>
            </a:br>
            <a:endParaRPr lang="en-US" sz="3600" dirty="0"/>
          </a:p>
        </p:txBody>
      </p:sp>
      <p:pic>
        <p:nvPicPr>
          <p:cNvPr id="3" name="Picture 2"/>
          <p:cNvPicPr>
            <a:picLocks noChangeAspect="1"/>
          </p:cNvPicPr>
          <p:nvPr/>
        </p:nvPicPr>
        <p:blipFill>
          <a:blip r:embed="rId2"/>
          <a:stretch>
            <a:fillRect/>
          </a:stretch>
        </p:blipFill>
        <p:spPr>
          <a:xfrm>
            <a:off x="4072920" y="3054690"/>
            <a:ext cx="5071079" cy="3803309"/>
          </a:xfrm>
          <a:prstGeom prst="rect">
            <a:avLst/>
          </a:prstGeom>
        </p:spPr>
      </p:pic>
      <p:pic>
        <p:nvPicPr>
          <p:cNvPr id="4" name="Picture 3"/>
          <p:cNvPicPr>
            <a:picLocks noChangeAspect="1"/>
          </p:cNvPicPr>
          <p:nvPr/>
        </p:nvPicPr>
        <p:blipFill>
          <a:blip r:embed="rId3"/>
          <a:stretch>
            <a:fillRect/>
          </a:stretch>
        </p:blipFill>
        <p:spPr>
          <a:xfrm>
            <a:off x="0" y="2846854"/>
            <a:ext cx="4406271" cy="3304703"/>
          </a:xfrm>
          <a:prstGeom prst="rect">
            <a:avLst/>
          </a:prstGeom>
        </p:spPr>
      </p:pic>
    </p:spTree>
    <p:extLst>
      <p:ext uri="{BB962C8B-B14F-4D97-AF65-F5344CB8AC3E}">
        <p14:creationId xmlns:p14="http://schemas.microsoft.com/office/powerpoint/2010/main" val="2883038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71" y="3088838"/>
            <a:ext cx="2890459" cy="1143000"/>
          </a:xfrm>
        </p:spPr>
        <p:txBody>
          <a:bodyPr/>
          <a:lstStyle/>
          <a:p>
            <a:pPr lvl="0" algn="l"/>
            <a:r>
              <a:rPr lang="en-US" sz="3600" dirty="0"/>
              <a:t>The magnetic pull or attraction is strongest at these poles.  Every magnet has a </a:t>
            </a:r>
            <a:r>
              <a:rPr lang="en-US" sz="3600" i="1" dirty="0"/>
              <a:t>North</a:t>
            </a:r>
            <a:r>
              <a:rPr lang="en-US" sz="3600" dirty="0"/>
              <a:t> pole and a </a:t>
            </a:r>
            <a:r>
              <a:rPr lang="en-US" sz="3600" i="1" dirty="0"/>
              <a:t>South</a:t>
            </a:r>
            <a:r>
              <a:rPr lang="en-US" sz="3600" dirty="0"/>
              <a:t> pole.  </a:t>
            </a:r>
            <a:br>
              <a:rPr lang="en-US" sz="3600" dirty="0"/>
            </a:br>
            <a:endParaRPr lang="en-US" sz="3600" dirty="0"/>
          </a:p>
        </p:txBody>
      </p:sp>
      <p:pic>
        <p:nvPicPr>
          <p:cNvPr id="3" name="Picture 2"/>
          <p:cNvPicPr>
            <a:picLocks noChangeAspect="1"/>
          </p:cNvPicPr>
          <p:nvPr/>
        </p:nvPicPr>
        <p:blipFill>
          <a:blip r:embed="rId2"/>
          <a:stretch>
            <a:fillRect/>
          </a:stretch>
        </p:blipFill>
        <p:spPr>
          <a:xfrm>
            <a:off x="3278415" y="0"/>
            <a:ext cx="5735003" cy="6858000"/>
          </a:xfrm>
          <a:prstGeom prst="rect">
            <a:avLst/>
          </a:prstGeom>
        </p:spPr>
      </p:pic>
    </p:spTree>
    <p:extLst>
      <p:ext uri="{BB962C8B-B14F-4D97-AF65-F5344CB8AC3E}">
        <p14:creationId xmlns:p14="http://schemas.microsoft.com/office/powerpoint/2010/main" val="1351337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0514"/>
            <a:ext cx="9144000" cy="1143000"/>
          </a:xfrm>
        </p:spPr>
        <p:txBody>
          <a:bodyPr/>
          <a:lstStyle/>
          <a:p>
            <a:pPr lvl="0" algn="l"/>
            <a:r>
              <a:rPr lang="en-US" sz="3600" dirty="0"/>
              <a:t>The poles of magnets affect each other in the following ways:</a:t>
            </a:r>
            <a:r>
              <a:rPr lang="en-US" sz="3600" i="1" dirty="0"/>
              <a:t>	</a:t>
            </a:r>
            <a:r>
              <a:rPr lang="en-US" sz="3600" dirty="0"/>
              <a:t/>
            </a:r>
            <a:br>
              <a:rPr lang="en-US" sz="3600" dirty="0"/>
            </a:br>
            <a:r>
              <a:rPr lang="en-US" sz="3600" i="1" dirty="0"/>
              <a:t>Like poles	</a:t>
            </a:r>
            <a:r>
              <a:rPr lang="en-US" sz="3600" dirty="0"/>
              <a:t/>
            </a:r>
            <a:br>
              <a:rPr lang="en-US" sz="3600" dirty="0"/>
            </a:br>
            <a:r>
              <a:rPr lang="en-US" sz="3600" dirty="0"/>
              <a:t>If the North pole of one magnet and the North pole of another magnet are brought close to each other, they will move away from each other or repel.  </a:t>
            </a:r>
            <a:br>
              <a:rPr lang="en-US" sz="3600" dirty="0"/>
            </a:br>
            <a:endParaRPr lang="en-US" sz="3600" dirty="0"/>
          </a:p>
        </p:txBody>
      </p:sp>
      <p:pic>
        <p:nvPicPr>
          <p:cNvPr id="4" name="Picture 3"/>
          <p:cNvPicPr>
            <a:picLocks noChangeAspect="1"/>
          </p:cNvPicPr>
          <p:nvPr/>
        </p:nvPicPr>
        <p:blipFill>
          <a:blip r:embed="rId2"/>
          <a:stretch>
            <a:fillRect/>
          </a:stretch>
        </p:blipFill>
        <p:spPr>
          <a:xfrm>
            <a:off x="4081640" y="3251464"/>
            <a:ext cx="4808715" cy="3606536"/>
          </a:xfrm>
          <a:prstGeom prst="rect">
            <a:avLst/>
          </a:prstGeom>
        </p:spPr>
      </p:pic>
    </p:spTree>
    <p:extLst>
      <p:ext uri="{BB962C8B-B14F-4D97-AF65-F5344CB8AC3E}">
        <p14:creationId xmlns:p14="http://schemas.microsoft.com/office/powerpoint/2010/main" val="1104980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6479"/>
            <a:ext cx="9143999" cy="1143000"/>
          </a:xfrm>
        </p:spPr>
        <p:txBody>
          <a:bodyPr/>
          <a:lstStyle/>
          <a:p>
            <a:pPr lvl="2" algn="l" rtl="0">
              <a:spcBef>
                <a:spcPct val="0"/>
              </a:spcBef>
            </a:pPr>
            <a:r>
              <a:rPr lang="en-US" sz="3600" dirty="0"/>
              <a:t>The same thing happens if the South pole of one magnet and the South pole of another magnet are brought close to each other. </a:t>
            </a:r>
            <a:br>
              <a:rPr lang="en-US" sz="3600" dirty="0"/>
            </a:br>
            <a:endParaRPr lang="en-US" sz="3600" dirty="0"/>
          </a:p>
        </p:txBody>
      </p:sp>
      <p:pic>
        <p:nvPicPr>
          <p:cNvPr id="3" name="Picture 2"/>
          <p:cNvPicPr>
            <a:picLocks noChangeAspect="1"/>
          </p:cNvPicPr>
          <p:nvPr/>
        </p:nvPicPr>
        <p:blipFill>
          <a:blip r:embed="rId2"/>
          <a:stretch>
            <a:fillRect/>
          </a:stretch>
        </p:blipFill>
        <p:spPr>
          <a:xfrm>
            <a:off x="3138631" y="1910084"/>
            <a:ext cx="6005368" cy="4903466"/>
          </a:xfrm>
          <a:prstGeom prst="rect">
            <a:avLst/>
          </a:prstGeom>
        </p:spPr>
      </p:pic>
    </p:spTree>
    <p:extLst>
      <p:ext uri="{BB962C8B-B14F-4D97-AF65-F5344CB8AC3E}">
        <p14:creationId xmlns:p14="http://schemas.microsoft.com/office/powerpoint/2010/main" val="1390983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5"/>
            <a:ext cx="9143999" cy="1143000"/>
          </a:xfrm>
        </p:spPr>
        <p:txBody>
          <a:bodyPr/>
          <a:lstStyle/>
          <a:p>
            <a:pPr lvl="2" algn="l" rtl="0">
              <a:spcBef>
                <a:spcPct val="0"/>
              </a:spcBef>
            </a:pPr>
            <a:r>
              <a:rPr lang="en-US" sz="3600" i="1" dirty="0"/>
              <a:t>Like poles repel each other</a:t>
            </a:r>
            <a:r>
              <a:rPr lang="en-US" sz="3600" dirty="0"/>
              <a:t>.</a:t>
            </a:r>
            <a:br>
              <a:rPr lang="en-US" sz="3600" dirty="0"/>
            </a:br>
            <a:endParaRPr lang="en-US" sz="3600" dirty="0"/>
          </a:p>
        </p:txBody>
      </p:sp>
      <p:pic>
        <p:nvPicPr>
          <p:cNvPr id="3" name="Picture 2"/>
          <p:cNvPicPr>
            <a:picLocks noChangeAspect="1"/>
          </p:cNvPicPr>
          <p:nvPr/>
        </p:nvPicPr>
        <p:blipFill>
          <a:blip r:embed="rId2"/>
          <a:stretch>
            <a:fillRect/>
          </a:stretch>
        </p:blipFill>
        <p:spPr>
          <a:xfrm>
            <a:off x="1270051" y="731747"/>
            <a:ext cx="7328338" cy="5983689"/>
          </a:xfrm>
          <a:prstGeom prst="rect">
            <a:avLst/>
          </a:prstGeom>
        </p:spPr>
      </p:pic>
    </p:spTree>
    <p:extLst>
      <p:ext uri="{BB962C8B-B14F-4D97-AF65-F5344CB8AC3E}">
        <p14:creationId xmlns:p14="http://schemas.microsoft.com/office/powerpoint/2010/main" val="402082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05467"/>
            <a:ext cx="9143999" cy="1143000"/>
          </a:xfrm>
        </p:spPr>
        <p:txBody>
          <a:bodyPr/>
          <a:lstStyle/>
          <a:p>
            <a:pPr lvl="1"/>
            <a:r>
              <a:rPr lang="en-US" sz="3600" i="1" dirty="0"/>
              <a:t>Unlike poles</a:t>
            </a:r>
            <a:r>
              <a:rPr lang="en-US" sz="3600" dirty="0"/>
              <a:t>	</a:t>
            </a:r>
            <a:br>
              <a:rPr lang="en-US" sz="3600" dirty="0"/>
            </a:br>
            <a:r>
              <a:rPr lang="en-US" sz="3600" dirty="0"/>
              <a:t>If the North pole of one magnet and the South pole of another magnet are brought close to each other, they will move toward each other or attract.  </a:t>
            </a:r>
            <a:br>
              <a:rPr lang="en-US" sz="3600" dirty="0"/>
            </a:br>
            <a:endParaRPr lang="en-US" sz="3600" dirty="0"/>
          </a:p>
        </p:txBody>
      </p:sp>
      <p:pic>
        <p:nvPicPr>
          <p:cNvPr id="3" name="Picture 2"/>
          <p:cNvPicPr>
            <a:picLocks noChangeAspect="1"/>
          </p:cNvPicPr>
          <p:nvPr/>
        </p:nvPicPr>
        <p:blipFill>
          <a:blip r:embed="rId2"/>
          <a:stretch>
            <a:fillRect/>
          </a:stretch>
        </p:blipFill>
        <p:spPr>
          <a:xfrm>
            <a:off x="3742634" y="2806973"/>
            <a:ext cx="5401366" cy="4051025"/>
          </a:xfrm>
          <a:prstGeom prst="rect">
            <a:avLst/>
          </a:prstGeom>
        </p:spPr>
      </p:pic>
    </p:spTree>
    <p:extLst>
      <p:ext uri="{BB962C8B-B14F-4D97-AF65-F5344CB8AC3E}">
        <p14:creationId xmlns:p14="http://schemas.microsoft.com/office/powerpoint/2010/main" val="3645286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94"/>
            <a:ext cx="8417860" cy="1143000"/>
          </a:xfrm>
        </p:spPr>
        <p:txBody>
          <a:bodyPr/>
          <a:lstStyle/>
          <a:p>
            <a:pPr lvl="2" algn="l" rtl="0">
              <a:spcBef>
                <a:spcPct val="0"/>
              </a:spcBef>
            </a:pPr>
            <a:r>
              <a:rPr lang="en-US" sz="3600" i="1" dirty="0"/>
              <a:t>Unlike poles attract each other</a:t>
            </a:r>
            <a:r>
              <a:rPr lang="en-US" sz="3600" dirty="0"/>
              <a:t>.</a:t>
            </a:r>
            <a:br>
              <a:rPr lang="en-US" sz="3600" dirty="0"/>
            </a:br>
            <a:endParaRPr lang="en-US" sz="3600" dirty="0"/>
          </a:p>
        </p:txBody>
      </p:sp>
      <p:pic>
        <p:nvPicPr>
          <p:cNvPr id="3" name="Picture 2"/>
          <p:cNvPicPr>
            <a:picLocks noChangeAspect="1"/>
          </p:cNvPicPr>
          <p:nvPr/>
        </p:nvPicPr>
        <p:blipFill>
          <a:blip r:embed="rId2"/>
          <a:stretch>
            <a:fillRect/>
          </a:stretch>
        </p:blipFill>
        <p:spPr>
          <a:xfrm>
            <a:off x="1021880" y="690335"/>
            <a:ext cx="8122120" cy="6265635"/>
          </a:xfrm>
          <a:prstGeom prst="rect">
            <a:avLst/>
          </a:prstGeom>
        </p:spPr>
      </p:pic>
    </p:spTree>
    <p:extLst>
      <p:ext uri="{BB962C8B-B14F-4D97-AF65-F5344CB8AC3E}">
        <p14:creationId xmlns:p14="http://schemas.microsoft.com/office/powerpoint/2010/main" val="3577300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6267"/>
            <a:ext cx="9143999" cy="1143000"/>
          </a:xfrm>
        </p:spPr>
        <p:txBody>
          <a:bodyPr/>
          <a:lstStyle/>
          <a:p>
            <a:pPr algn="l"/>
            <a:r>
              <a:rPr lang="en-US" sz="3600" i="1" dirty="0"/>
              <a:t>Attraction	</a:t>
            </a:r>
            <a:r>
              <a:rPr lang="en-US" sz="3600" dirty="0"/>
              <a:t/>
            </a:r>
            <a:br>
              <a:rPr lang="en-US" sz="3600" dirty="0"/>
            </a:br>
            <a:r>
              <a:rPr lang="en-US" sz="3600" dirty="0"/>
              <a:t>Magnets and electromagnets </a:t>
            </a:r>
            <a:r>
              <a:rPr lang="en-US" sz="3600" i="1" dirty="0"/>
              <a:t>attract</a:t>
            </a:r>
            <a:r>
              <a:rPr lang="en-US" sz="3600" dirty="0"/>
              <a:t> or tend to move toward each other (if unlike poles are near each other) and certain types of metals (mainly iron or steel).  </a:t>
            </a:r>
            <a:br>
              <a:rPr lang="en-US" sz="3600" dirty="0"/>
            </a:br>
            <a:endParaRPr lang="en-US" sz="3600" dirty="0"/>
          </a:p>
        </p:txBody>
      </p:sp>
      <p:pic>
        <p:nvPicPr>
          <p:cNvPr id="3" name="Picture 2"/>
          <p:cNvPicPr>
            <a:picLocks noChangeAspect="1"/>
          </p:cNvPicPr>
          <p:nvPr/>
        </p:nvPicPr>
        <p:blipFill>
          <a:blip r:embed="rId2"/>
          <a:stretch>
            <a:fillRect/>
          </a:stretch>
        </p:blipFill>
        <p:spPr>
          <a:xfrm>
            <a:off x="1710838" y="2700418"/>
            <a:ext cx="6843756" cy="4157582"/>
          </a:xfrm>
          <a:prstGeom prst="rect">
            <a:avLst/>
          </a:prstGeom>
        </p:spPr>
      </p:pic>
    </p:spTree>
    <p:extLst>
      <p:ext uri="{BB962C8B-B14F-4D97-AF65-F5344CB8AC3E}">
        <p14:creationId xmlns:p14="http://schemas.microsoft.com/office/powerpoint/2010/main" val="73570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153</TotalTime>
  <Words>171</Words>
  <Application>Microsoft Macintosh PowerPoint</Application>
  <PresentationFormat>On-screen Show (4:3)</PresentationFormat>
  <Paragraphs>16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Venture</vt:lpstr>
      <vt:lpstr>Magnets</vt:lpstr>
      <vt:lpstr>Polarity  Magnets and electromagnets have areas on their ends (if bar or horseshoe magnets) or on their tops and bottoms (if ceramic, plastic, or “donut” magnets) that are called poles.  </vt:lpstr>
      <vt:lpstr>The magnetic pull or attraction is strongest at these poles.  Every magnet has a North pole and a South pole.   </vt:lpstr>
      <vt:lpstr>The poles of magnets affect each other in the following ways:  Like poles  If the North pole of one magnet and the North pole of another magnet are brought close to each other, they will move away from each other or repel.   </vt:lpstr>
      <vt:lpstr>The same thing happens if the South pole of one magnet and the South pole of another magnet are brought close to each other.  </vt:lpstr>
      <vt:lpstr>Like poles repel each other. </vt:lpstr>
      <vt:lpstr>Unlike poles  If the North pole of one magnet and the South pole of another magnet are brought close to each other, they will move toward each other or attract.   </vt:lpstr>
      <vt:lpstr>Unlike poles attract each other. </vt:lpstr>
      <vt:lpstr>Attraction  Magnets and electromagnets attract or tend to move toward each other (if unlike poles are near each other) and certain types of metals (mainly iron or steel).   </vt:lpstr>
      <vt:lpstr>When iron nails or steel paper clips are held near a magnet, they will move toward or be attracted to the magnet. </vt:lpstr>
      <vt:lpstr>Repulsion  Magnets and electromagnets can repel or move away from each other if their like poles (North-North or South-South) are brought near each other. </vt:lpstr>
      <vt:lpstr>an electromagnet becomes a magnet when an electric current passes through an insulated wire that is wrapped around an iron core nail </vt:lpstr>
      <vt:lpstr>Strength  The attractive strength of a magnet or electromagnet is greatest at its poles.   </vt:lpstr>
      <vt:lpstr>Some magnets have a greater attraction for magnetic materials than others.  </vt:lpstr>
      <vt:lpstr>The size of the magnetic attraction of a magnet or electromagnet can be measured by counting the number of objects, for example paper clips that a magnet can pick up. </vt:lpstr>
    </vt:vector>
  </TitlesOfParts>
  <Company>RH3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Magnets</dc:title>
  <dc:creator>RH3 RH3</dc:creator>
  <cp:lastModifiedBy>RH3 RH3</cp:lastModifiedBy>
  <cp:revision>27</cp:revision>
  <dcterms:created xsi:type="dcterms:W3CDTF">2013-04-07T17:42:52Z</dcterms:created>
  <dcterms:modified xsi:type="dcterms:W3CDTF">2013-04-07T20:16:08Z</dcterms:modified>
</cp:coreProperties>
</file>