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306"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7A039B6-D573-4E22-9863-9A70C9152FBE}" type="datetimeFigureOut">
              <a:rPr lang="en-US" smtClean="0"/>
              <a:t>2/7/2013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FD56217-57D4-4B3D-9AC4-6E260CAC6215}"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A039B6-D573-4E22-9863-9A70C9152FBE}"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56217-57D4-4B3D-9AC4-6E260CAC62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A039B6-D573-4E22-9863-9A70C9152FBE}"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56217-57D4-4B3D-9AC4-6E260CAC62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A039B6-D573-4E22-9863-9A70C9152FBE}"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56217-57D4-4B3D-9AC4-6E260CAC62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A039B6-D573-4E22-9863-9A70C9152FBE}"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FD56217-57D4-4B3D-9AC4-6E260CAC621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A039B6-D573-4E22-9863-9A70C9152FBE}" type="datetimeFigureOut">
              <a:rPr lang="en-US" smtClean="0"/>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56217-57D4-4B3D-9AC4-6E260CAC621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A039B6-D573-4E22-9863-9A70C9152FBE}" type="datetimeFigureOut">
              <a:rPr lang="en-US" smtClean="0"/>
              <a:t>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56217-57D4-4B3D-9AC4-6E260CAC621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A039B6-D573-4E22-9863-9A70C9152FBE}" type="datetimeFigureOut">
              <a:rPr lang="en-US" smtClean="0"/>
              <a:t>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56217-57D4-4B3D-9AC4-6E260CAC62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039B6-D573-4E22-9863-9A70C9152FBE}" type="datetimeFigureOut">
              <a:rPr lang="en-US" smtClean="0"/>
              <a:t>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56217-57D4-4B3D-9AC4-6E260CAC62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A039B6-D573-4E22-9863-9A70C9152FBE}" type="datetimeFigureOut">
              <a:rPr lang="en-US" smtClean="0"/>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56217-57D4-4B3D-9AC4-6E260CAC621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A039B6-D573-4E22-9863-9A70C9152FBE}" type="datetimeFigureOut">
              <a:rPr lang="en-US" smtClean="0"/>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56217-57D4-4B3D-9AC4-6E260CAC621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7A039B6-D573-4E22-9863-9A70C9152FBE}" type="datetimeFigureOut">
              <a:rPr lang="en-US" smtClean="0"/>
              <a:t>2/7/2013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FD56217-57D4-4B3D-9AC4-6E260CAC621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 Battles of the Revolutionary War</a:t>
            </a:r>
            <a:endParaRPr lang="en-US" dirty="0"/>
          </a:p>
        </p:txBody>
      </p:sp>
      <p:sp>
        <p:nvSpPr>
          <p:cNvPr id="3" name="Subtitle 2"/>
          <p:cNvSpPr>
            <a:spLocks noGrp="1"/>
          </p:cNvSpPr>
          <p:nvPr>
            <p:ph type="subTitle" idx="1"/>
          </p:nvPr>
        </p:nvSpPr>
        <p:spPr/>
        <p:txBody>
          <a:bodyPr>
            <a:normAutofit fontScale="70000" lnSpcReduction="20000"/>
          </a:bodyPr>
          <a:lstStyle/>
          <a:p>
            <a:r>
              <a:rPr lang="en-US" dirty="0"/>
              <a:t>4-3.3: Summarize the importance of the key battles of the Revolutionary War and the reasons for</a:t>
            </a:r>
          </a:p>
          <a:p>
            <a:r>
              <a:rPr lang="en-US" dirty="0"/>
              <a:t>the American victories including Lexington and Concord, Bunker (Breed’s) Hill, Charleston,</a:t>
            </a:r>
          </a:p>
          <a:p>
            <a:r>
              <a:rPr lang="en-US" dirty="0"/>
              <a:t>Saratoga, Cowpens, and Yorktown.</a:t>
            </a:r>
          </a:p>
        </p:txBody>
      </p:sp>
    </p:spTree>
    <p:extLst>
      <p:ext uri="{BB962C8B-B14F-4D97-AF65-F5344CB8AC3E}">
        <p14:creationId xmlns:p14="http://schemas.microsoft.com/office/powerpoint/2010/main" val="2074995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normAutofit fontScale="90000"/>
          </a:bodyPr>
          <a:lstStyle/>
          <a:p>
            <a:pPr algn="l"/>
            <a:r>
              <a:rPr lang="en-US" dirty="0">
                <a:solidFill>
                  <a:schemeClr val="bg1"/>
                </a:solidFill>
              </a:rPr>
              <a:t>As a result, the Second Continental </a:t>
            </a:r>
            <a:r>
              <a:rPr lang="en-US" dirty="0" smtClean="0">
                <a:solidFill>
                  <a:schemeClr val="bg1"/>
                </a:solidFill>
              </a:rPr>
              <a:t>Congress met </a:t>
            </a:r>
            <a:r>
              <a:rPr lang="en-US" dirty="0">
                <a:solidFill>
                  <a:schemeClr val="bg1"/>
                </a:solidFill>
              </a:rPr>
              <a:t>and named George Washington Commander-in-Chief of the army that gathered around</a:t>
            </a:r>
            <a:br>
              <a:rPr lang="en-US" dirty="0">
                <a:solidFill>
                  <a:schemeClr val="bg1"/>
                </a:solidFill>
              </a:rPr>
            </a:br>
            <a:r>
              <a:rPr lang="en-US" dirty="0">
                <a:solidFill>
                  <a:schemeClr val="bg1"/>
                </a:solidFill>
              </a:rPr>
              <a:t>Boston after Lexington and Concord.</a:t>
            </a:r>
          </a:p>
        </p:txBody>
      </p:sp>
      <p:pic>
        <p:nvPicPr>
          <p:cNvPr id="9218" name="Picture 2" descr="http://smountainexpeditions.com/images/GeorgeWashington1782pain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6200"/>
            <a:ext cx="5477000" cy="631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9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2. The Battle of Bunker (Breed’s) Hill</a:t>
            </a:r>
          </a:p>
        </p:txBody>
      </p:sp>
      <p:pic>
        <p:nvPicPr>
          <p:cNvPr id="10242" name="Picture 2" descr="http://www.artexpertswebsite.com/pages/artists/artists_l-z/trumbull/Trumbull_GeneralWarrenDyingAtTheBattleOfBunkerH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56270"/>
            <a:ext cx="8077200" cy="5215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40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l"/>
            <a:r>
              <a:rPr lang="en-US" dirty="0">
                <a:solidFill>
                  <a:schemeClr val="bg1"/>
                </a:solidFill>
              </a:rPr>
              <a:t>The Battle of Bunker (Breed’s) Hill was significant because of what the Americans learned.</a:t>
            </a:r>
          </a:p>
        </p:txBody>
      </p:sp>
      <p:pic>
        <p:nvPicPr>
          <p:cNvPr id="11266" name="Picture 2" descr="http://socialstudieswithasmile.com/bunkerh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69913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17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9448800" cy="1143000"/>
          </a:xfrm>
        </p:spPr>
        <p:txBody>
          <a:bodyPr>
            <a:normAutofit fontScale="90000"/>
          </a:bodyPr>
          <a:lstStyle/>
          <a:p>
            <a:pPr algn="l"/>
            <a:r>
              <a:rPr lang="en-US" dirty="0">
                <a:solidFill>
                  <a:schemeClr val="bg1"/>
                </a:solidFill>
              </a:rPr>
              <a:t>Although the untrained American troops were forced to surrender when they ran out </a:t>
            </a:r>
            <a:r>
              <a:rPr lang="en-US" dirty="0" smtClean="0">
                <a:solidFill>
                  <a:schemeClr val="bg1"/>
                </a:solidFill>
              </a:rPr>
              <a:t>of gunpowder</a:t>
            </a:r>
            <a:r>
              <a:rPr lang="en-US" dirty="0">
                <a:solidFill>
                  <a:schemeClr val="bg1"/>
                </a:solidFill>
              </a:rPr>
              <a:t>, they inflicted heavy casualties on the British regular army.</a:t>
            </a:r>
          </a:p>
        </p:txBody>
      </p:sp>
      <p:pic>
        <p:nvPicPr>
          <p:cNvPr id="12290" name="Picture 2" descr="http://static.guim.co.uk/sys-images/Guardian/Pix/pictures/2010/3/4/1267727876407/Battle-of-Bunker-Hill-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99" y="2895600"/>
            <a:ext cx="5812825" cy="348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8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randombar(horizont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1143000"/>
          </a:xfrm>
        </p:spPr>
        <p:txBody>
          <a:bodyPr>
            <a:normAutofit fontScale="90000"/>
          </a:bodyPr>
          <a:lstStyle/>
          <a:p>
            <a:pPr algn="l"/>
            <a:r>
              <a:rPr lang="en-US" dirty="0">
                <a:solidFill>
                  <a:schemeClr val="bg1"/>
                </a:solidFill>
              </a:rPr>
              <a:t>The battle demonstrated</a:t>
            </a:r>
            <a:br>
              <a:rPr lang="en-US" dirty="0">
                <a:solidFill>
                  <a:schemeClr val="bg1"/>
                </a:solidFill>
              </a:rPr>
            </a:br>
            <a:r>
              <a:rPr lang="en-US" dirty="0">
                <a:solidFill>
                  <a:schemeClr val="bg1"/>
                </a:solidFill>
              </a:rPr>
              <a:t>the power of the Americans fighting from behind rocks and trees on the British formations (then</a:t>
            </a:r>
            <a:br>
              <a:rPr lang="en-US" dirty="0">
                <a:solidFill>
                  <a:schemeClr val="bg1"/>
                </a:solidFill>
              </a:rPr>
            </a:br>
            <a:r>
              <a:rPr lang="en-US" dirty="0">
                <a:solidFill>
                  <a:schemeClr val="bg1"/>
                </a:solidFill>
              </a:rPr>
              <a:t>called “Indian style” and presently known as guerrilla warfare).</a:t>
            </a:r>
          </a:p>
        </p:txBody>
      </p:sp>
      <p:pic>
        <p:nvPicPr>
          <p:cNvPr id="13314" name="Picture 2" descr="http://2.bp.blogspot.com/_qq1Io8tKY_I/Sd7QxMFJ0PI/AAAAAAAAADo/oSOlQWDCAso/s320/They%27reInTheHi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1450"/>
            <a:ext cx="9474200" cy="710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45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80">
                                          <p:stCondLst>
                                            <p:cond delay="0"/>
                                          </p:stCondLst>
                                        </p:cTn>
                                        <p:tgtEl>
                                          <p:spTgt spid="13314"/>
                                        </p:tgtEl>
                                      </p:cBhvr>
                                    </p:animEffect>
                                    <p:anim calcmode="lin" valueType="num">
                                      <p:cBhvr>
                                        <p:cTn id="8" dur="1822" tmFilter="0,0; 0.14,0.36; 0.43,0.73; 0.71,0.91; 1.0,1.0">
                                          <p:stCondLst>
                                            <p:cond delay="0"/>
                                          </p:stCondLst>
                                        </p:cTn>
                                        <p:tgtEl>
                                          <p:spTgt spid="133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14"/>
                                        </p:tgtEl>
                                      </p:cBhvr>
                                      <p:to x="100000" y="60000"/>
                                    </p:animScale>
                                    <p:animScale>
                                      <p:cBhvr>
                                        <p:cTn id="14" dur="166" decel="50000">
                                          <p:stCondLst>
                                            <p:cond delay="676"/>
                                          </p:stCondLst>
                                        </p:cTn>
                                        <p:tgtEl>
                                          <p:spTgt spid="13314"/>
                                        </p:tgtEl>
                                      </p:cBhvr>
                                      <p:to x="100000" y="100000"/>
                                    </p:animScale>
                                    <p:animScale>
                                      <p:cBhvr>
                                        <p:cTn id="15" dur="26">
                                          <p:stCondLst>
                                            <p:cond delay="1312"/>
                                          </p:stCondLst>
                                        </p:cTn>
                                        <p:tgtEl>
                                          <p:spTgt spid="13314"/>
                                        </p:tgtEl>
                                      </p:cBhvr>
                                      <p:to x="100000" y="80000"/>
                                    </p:animScale>
                                    <p:animScale>
                                      <p:cBhvr>
                                        <p:cTn id="16" dur="166" decel="50000">
                                          <p:stCondLst>
                                            <p:cond delay="1338"/>
                                          </p:stCondLst>
                                        </p:cTn>
                                        <p:tgtEl>
                                          <p:spTgt spid="13314"/>
                                        </p:tgtEl>
                                      </p:cBhvr>
                                      <p:to x="100000" y="100000"/>
                                    </p:animScale>
                                    <p:animScale>
                                      <p:cBhvr>
                                        <p:cTn id="17" dur="26">
                                          <p:stCondLst>
                                            <p:cond delay="1642"/>
                                          </p:stCondLst>
                                        </p:cTn>
                                        <p:tgtEl>
                                          <p:spTgt spid="13314"/>
                                        </p:tgtEl>
                                      </p:cBhvr>
                                      <p:to x="100000" y="90000"/>
                                    </p:animScale>
                                    <p:animScale>
                                      <p:cBhvr>
                                        <p:cTn id="18" dur="166" decel="50000">
                                          <p:stCondLst>
                                            <p:cond delay="1668"/>
                                          </p:stCondLst>
                                        </p:cTn>
                                        <p:tgtEl>
                                          <p:spTgt spid="13314"/>
                                        </p:tgtEl>
                                      </p:cBhvr>
                                      <p:to x="100000" y="100000"/>
                                    </p:animScale>
                                    <p:animScale>
                                      <p:cBhvr>
                                        <p:cTn id="19" dur="26">
                                          <p:stCondLst>
                                            <p:cond delay="1808"/>
                                          </p:stCondLst>
                                        </p:cTn>
                                        <p:tgtEl>
                                          <p:spTgt spid="13314"/>
                                        </p:tgtEl>
                                      </p:cBhvr>
                                      <p:to x="100000" y="95000"/>
                                    </p:animScale>
                                    <p:animScale>
                                      <p:cBhvr>
                                        <p:cTn id="20" dur="166" decel="50000">
                                          <p:stCondLst>
                                            <p:cond delay="1834"/>
                                          </p:stCondLst>
                                        </p:cTn>
                                        <p:tgtEl>
                                          <p:spTgt spid="133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l"/>
            <a:r>
              <a:rPr lang="en-US" dirty="0">
                <a:solidFill>
                  <a:schemeClr val="bg1"/>
                </a:solidFill>
              </a:rPr>
              <a:t>It also showed that </a:t>
            </a:r>
            <a:r>
              <a:rPr lang="en-US" dirty="0" smtClean="0">
                <a:solidFill>
                  <a:schemeClr val="bg1"/>
                </a:solidFill>
              </a:rPr>
              <a:t>Americans would </a:t>
            </a:r>
            <a:r>
              <a:rPr lang="en-US" dirty="0">
                <a:solidFill>
                  <a:schemeClr val="bg1"/>
                </a:solidFill>
              </a:rPr>
              <a:t>need allies to supply ammunition and assistance.</a:t>
            </a:r>
          </a:p>
        </p:txBody>
      </p:sp>
      <p:pic>
        <p:nvPicPr>
          <p:cNvPr id="14338" name="Picture 2" descr="http://military.discovery.com/history/revolutionary-war/bunker-hill/images/battle-bunker-hill-3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1692510"/>
            <a:ext cx="8043561" cy="5089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2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7" y="762000"/>
            <a:ext cx="9296400" cy="1143000"/>
          </a:xfrm>
        </p:spPr>
        <p:txBody>
          <a:bodyPr>
            <a:normAutofit fontScale="90000"/>
          </a:bodyPr>
          <a:lstStyle/>
          <a:p>
            <a:pPr algn="l"/>
            <a:r>
              <a:rPr lang="en-US" dirty="0">
                <a:solidFill>
                  <a:schemeClr val="bg1"/>
                </a:solidFill>
              </a:rPr>
              <a:t>The British soon evacuated Boston </a:t>
            </a:r>
            <a:r>
              <a:rPr lang="en-US" dirty="0" smtClean="0">
                <a:solidFill>
                  <a:schemeClr val="bg1"/>
                </a:solidFill>
              </a:rPr>
              <a:t>and sailed </a:t>
            </a:r>
            <a:r>
              <a:rPr lang="en-US" dirty="0">
                <a:solidFill>
                  <a:schemeClr val="bg1"/>
                </a:solidFill>
              </a:rPr>
              <a:t>to New York where they hoped to find Americans who were still loyal to King George III.</a:t>
            </a:r>
          </a:p>
        </p:txBody>
      </p:sp>
      <p:pic>
        <p:nvPicPr>
          <p:cNvPr id="15362" name="Picture 2" descr="http://1.bp.blogspot.com/-jtvFbJ2vaO8/TWh8dZbpTrI/AAAAAAAAAC0/PKwYANBOeV8/s1600/copl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729" y="2438400"/>
            <a:ext cx="630246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22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Effect transition="in" filter="fade">
                                      <p:cBhvr>
                                        <p:cTn id="9"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3. The Battle of Saratoga, New York</a:t>
            </a:r>
          </a:p>
        </p:txBody>
      </p:sp>
      <p:pic>
        <p:nvPicPr>
          <p:cNvPr id="16386" name="Picture 2" descr="http://www.sjsapush.com/resources/ch_6_pics/battle%20of%20Sarato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25296"/>
            <a:ext cx="7549598" cy="555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41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animEffect transition="in" filter="fade">
                                      <p:cBhvr>
                                        <p:cTn id="9"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l"/>
            <a:r>
              <a:rPr lang="en-US" dirty="0">
                <a:solidFill>
                  <a:schemeClr val="bg1"/>
                </a:solidFill>
              </a:rPr>
              <a:t>The Battle of Saratoga, New York was the turning point of the war for the American Patriots.</a:t>
            </a:r>
          </a:p>
        </p:txBody>
      </p:sp>
      <p:pic>
        <p:nvPicPr>
          <p:cNvPr id="17410" name="Picture 2" descr="http://freepages.genealogy.rootsweb.ancestry.com/~robert/Battle_of_Cam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22120"/>
            <a:ext cx="6172200" cy="49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326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l"/>
            <a:r>
              <a:rPr lang="en-US" dirty="0">
                <a:solidFill>
                  <a:schemeClr val="bg1"/>
                </a:solidFill>
              </a:rPr>
              <a:t>American forces defeated the British in their attempt to split the colonies at the Hudson River.</a:t>
            </a:r>
          </a:p>
        </p:txBody>
      </p:sp>
      <p:pic>
        <p:nvPicPr>
          <p:cNvPr id="18434" name="Picture 2" descr="http://millerseminar.wikispaces.com/file/view/timeline1777.jpg/82973409/timeline17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83" y="1905000"/>
            <a:ext cx="7452431"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23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1143000"/>
          </a:xfrm>
        </p:spPr>
        <p:txBody>
          <a:bodyPr>
            <a:normAutofit fontScale="90000"/>
          </a:bodyPr>
          <a:lstStyle/>
          <a:p>
            <a:pPr algn="l"/>
            <a:r>
              <a:rPr lang="en-US" dirty="0">
                <a:solidFill>
                  <a:schemeClr val="bg1"/>
                </a:solidFill>
              </a:rPr>
              <a:t>Some events and battles of the Revolutionary War were so significant that historians refer to</a:t>
            </a:r>
            <a:br>
              <a:rPr lang="en-US" dirty="0">
                <a:solidFill>
                  <a:schemeClr val="bg1"/>
                </a:solidFill>
              </a:rPr>
            </a:br>
            <a:r>
              <a:rPr lang="en-US" dirty="0">
                <a:solidFill>
                  <a:schemeClr val="bg1"/>
                </a:solidFill>
              </a:rPr>
              <a:t>them as “key.”</a:t>
            </a:r>
          </a:p>
        </p:txBody>
      </p:sp>
      <p:pic>
        <p:nvPicPr>
          <p:cNvPr id="1026" name="Picture 2" descr="http://www.sdpb.org/EducationalServicesGuide/etvprograms/pdf/18thMaps/12%20Revolutionary%20Batt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828800"/>
            <a:ext cx="4940300" cy="40787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JxKoKnRL0fc/TvicAlA7ZUI/AAAAAAAACf8/qILk5Ej-EsA/s1600/Revolutionary-W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6343650"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03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 y="762000"/>
            <a:ext cx="9144000" cy="1143000"/>
          </a:xfrm>
        </p:spPr>
        <p:txBody>
          <a:bodyPr>
            <a:normAutofit fontScale="90000"/>
          </a:bodyPr>
          <a:lstStyle/>
          <a:p>
            <a:pPr algn="l"/>
            <a:r>
              <a:rPr lang="en-US" dirty="0">
                <a:solidFill>
                  <a:schemeClr val="bg1"/>
                </a:solidFill>
              </a:rPr>
              <a:t>Because of this victory, the French (and the Spanish and Dutch, to a lesser degree) were </a:t>
            </a:r>
            <a:r>
              <a:rPr lang="en-US" dirty="0" smtClean="0">
                <a:solidFill>
                  <a:schemeClr val="bg1"/>
                </a:solidFill>
              </a:rPr>
              <a:t>willing to </a:t>
            </a:r>
            <a:r>
              <a:rPr lang="en-US" dirty="0">
                <a:solidFill>
                  <a:schemeClr val="bg1"/>
                </a:solidFill>
              </a:rPr>
              <a:t>enter into an alliance with the Americans.</a:t>
            </a:r>
          </a:p>
        </p:txBody>
      </p:sp>
      <p:pic>
        <p:nvPicPr>
          <p:cNvPr id="19458" name="Picture 2" descr="http://americanrevolution1.files.wordpress.com/2012/11/20121101-204351.jpg?w=6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958" y="2438400"/>
            <a:ext cx="6705650" cy="445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211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9144000" cy="1143000"/>
          </a:xfrm>
        </p:spPr>
        <p:txBody>
          <a:bodyPr>
            <a:normAutofit fontScale="90000"/>
          </a:bodyPr>
          <a:lstStyle/>
          <a:p>
            <a:pPr algn="l"/>
            <a:r>
              <a:rPr lang="en-US" dirty="0">
                <a:solidFill>
                  <a:schemeClr val="bg1"/>
                </a:solidFill>
              </a:rPr>
              <a:t>This alliance, brought about by </a:t>
            </a:r>
            <a:r>
              <a:rPr lang="en-US" dirty="0" smtClean="0">
                <a:solidFill>
                  <a:schemeClr val="bg1"/>
                </a:solidFill>
              </a:rPr>
              <a:t>Benjamin Franklin’s </a:t>
            </a:r>
            <a:r>
              <a:rPr lang="en-US" dirty="0">
                <a:solidFill>
                  <a:schemeClr val="bg1"/>
                </a:solidFill>
              </a:rPr>
              <a:t>and John Adam’s efforts, provided aid in the form of ships, soldiers, supplies, and</a:t>
            </a:r>
            <a:br>
              <a:rPr lang="en-US" dirty="0">
                <a:solidFill>
                  <a:schemeClr val="bg1"/>
                </a:solidFill>
              </a:rPr>
            </a:br>
            <a:r>
              <a:rPr lang="en-US" dirty="0">
                <a:solidFill>
                  <a:schemeClr val="bg1"/>
                </a:solidFill>
              </a:rPr>
              <a:t>financial assistance in return for opportunities to settle old scores in rivalries as well </a:t>
            </a:r>
            <a:r>
              <a:rPr lang="en-US" dirty="0" smtClean="0">
                <a:solidFill>
                  <a:schemeClr val="bg1"/>
                </a:solidFill>
              </a:rPr>
              <a:t>as </a:t>
            </a:r>
            <a:r>
              <a:rPr lang="en-US" dirty="0">
                <a:solidFill>
                  <a:schemeClr val="bg1"/>
                </a:solidFill>
              </a:rPr>
              <a:t>benefit</a:t>
            </a:r>
            <a:br>
              <a:rPr lang="en-US" dirty="0">
                <a:solidFill>
                  <a:schemeClr val="bg1"/>
                </a:solidFill>
              </a:rPr>
            </a:br>
            <a:r>
              <a:rPr lang="en-US" dirty="0">
                <a:solidFill>
                  <a:schemeClr val="bg1"/>
                </a:solidFill>
              </a:rPr>
              <a:t>economically by continuing to trade with the new nation.</a:t>
            </a: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476"/>
            <a:ext cx="3250321" cy="425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descr="http://www.history.com/images/media/slideshow/john-adams/john-adams-olderstu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2209800"/>
            <a:ext cx="5762625"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2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heel(1)">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fade">
                                      <p:cBhvr>
                                        <p:cTn id="12" dur="1000"/>
                                        <p:tgtEl>
                                          <p:spTgt spid="20484"/>
                                        </p:tgtEl>
                                      </p:cBhvr>
                                    </p:animEffect>
                                    <p:anim calcmode="lin" valueType="num">
                                      <p:cBhvr>
                                        <p:cTn id="13" dur="1000" fill="hold"/>
                                        <p:tgtEl>
                                          <p:spTgt spid="20484"/>
                                        </p:tgtEl>
                                        <p:attrNameLst>
                                          <p:attrName>ppt_x</p:attrName>
                                        </p:attrNameLst>
                                      </p:cBhvr>
                                      <p:tavLst>
                                        <p:tav tm="0">
                                          <p:val>
                                            <p:strVal val="#ppt_x"/>
                                          </p:val>
                                        </p:tav>
                                        <p:tav tm="100000">
                                          <p:val>
                                            <p:strVal val="#ppt_x"/>
                                          </p:val>
                                        </p:tav>
                                      </p:tavLst>
                                    </p:anim>
                                    <p:anim calcmode="lin" valueType="num">
                                      <p:cBhvr>
                                        <p:cTn id="14"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 y="2816525"/>
            <a:ext cx="5430795" cy="1143000"/>
          </a:xfrm>
        </p:spPr>
        <p:txBody>
          <a:bodyPr>
            <a:normAutofit fontScale="90000"/>
          </a:bodyPr>
          <a:lstStyle/>
          <a:p>
            <a:pPr algn="l"/>
            <a:r>
              <a:rPr lang="en-US" dirty="0">
                <a:solidFill>
                  <a:schemeClr val="bg1"/>
                </a:solidFill>
              </a:rPr>
              <a:t>(Individuals enamored with the</a:t>
            </a:r>
            <a:br>
              <a:rPr lang="en-US" dirty="0">
                <a:solidFill>
                  <a:schemeClr val="bg1"/>
                </a:solidFill>
              </a:rPr>
            </a:br>
            <a:r>
              <a:rPr lang="en-US" dirty="0">
                <a:solidFill>
                  <a:schemeClr val="bg1"/>
                </a:solidFill>
              </a:rPr>
              <a:t>American cause had already volunteered their military </a:t>
            </a:r>
            <a:r>
              <a:rPr lang="en-US" dirty="0" smtClean="0">
                <a:solidFill>
                  <a:schemeClr val="bg1"/>
                </a:solidFill>
              </a:rPr>
              <a:t>assistance /</a:t>
            </a:r>
            <a:r>
              <a:rPr lang="en-US" dirty="0">
                <a:solidFill>
                  <a:schemeClr val="bg1"/>
                </a:solidFill>
              </a:rPr>
              <a:t>expertise, such as the Marquis</a:t>
            </a:r>
            <a:br>
              <a:rPr lang="en-US" dirty="0">
                <a:solidFill>
                  <a:schemeClr val="bg1"/>
                </a:solidFill>
              </a:rPr>
            </a:br>
            <a:r>
              <a:rPr lang="en-US" dirty="0">
                <a:solidFill>
                  <a:schemeClr val="bg1"/>
                </a:solidFill>
              </a:rPr>
              <a:t>de Lafayette.)</a:t>
            </a:r>
          </a:p>
        </p:txBody>
      </p:sp>
      <p:pic>
        <p:nvPicPr>
          <p:cNvPr id="21506" name="Picture 2" descr="http://upload.wikimedia.org/wikipedia/commons/3/3f/Gilbert_du_Motier_Marquis_de_Lafayet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28600"/>
            <a:ext cx="4184822" cy="589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35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heel(1)">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Charleston, South Carolina</a:t>
            </a:r>
            <a:endParaRPr lang="en-US" dirty="0"/>
          </a:p>
        </p:txBody>
      </p:sp>
      <p:pic>
        <p:nvPicPr>
          <p:cNvPr id="22530" name="Picture 2" descr="http://www.kingsacademy.com/mhodges/04_American-Government/04_Independence/pictures/AH03-212-3_Battle-of-Charleston_17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219200"/>
            <a:ext cx="8729431"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24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 y="533400"/>
            <a:ext cx="9144000" cy="1143000"/>
          </a:xfrm>
        </p:spPr>
        <p:txBody>
          <a:bodyPr>
            <a:normAutofit fontScale="90000"/>
          </a:bodyPr>
          <a:lstStyle/>
          <a:p>
            <a:pPr algn="l"/>
            <a:r>
              <a:rPr lang="en-US" dirty="0">
                <a:solidFill>
                  <a:schemeClr val="bg1"/>
                </a:solidFill>
              </a:rPr>
              <a:t>Soon after their defeat in New York, the British turned their attention to South Carolina </a:t>
            </a:r>
            <a:r>
              <a:rPr lang="en-US" dirty="0" smtClean="0">
                <a:solidFill>
                  <a:schemeClr val="bg1"/>
                </a:solidFill>
              </a:rPr>
              <a:t>where they </a:t>
            </a:r>
            <a:r>
              <a:rPr lang="en-US" dirty="0">
                <a:solidFill>
                  <a:schemeClr val="bg1"/>
                </a:solidFill>
              </a:rPr>
              <a:t>hoped to find a large number of Loyalists.</a:t>
            </a:r>
          </a:p>
        </p:txBody>
      </p:sp>
      <p:pic>
        <p:nvPicPr>
          <p:cNvPr id="23554" name="Picture 2" descr="http://3.bp.blogspot.com/_wtVTSZPo2po/TNvzIqO9srI/AAAAAAAAAcI/8SN761mxUSo/s1600/american_r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48036"/>
            <a:ext cx="7391400" cy="449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68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1143000"/>
          </a:xfrm>
        </p:spPr>
        <p:txBody>
          <a:bodyPr>
            <a:normAutofit fontScale="90000"/>
          </a:bodyPr>
          <a:lstStyle/>
          <a:p>
            <a:pPr algn="l"/>
            <a:r>
              <a:rPr lang="en-US" dirty="0">
                <a:solidFill>
                  <a:schemeClr val="bg1"/>
                </a:solidFill>
              </a:rPr>
              <a:t>Although the first attempt by the British </a:t>
            </a:r>
            <a:r>
              <a:rPr lang="en-US" dirty="0" smtClean="0">
                <a:solidFill>
                  <a:schemeClr val="bg1"/>
                </a:solidFill>
              </a:rPr>
              <a:t>to capture </a:t>
            </a:r>
            <a:r>
              <a:rPr lang="en-US" dirty="0">
                <a:solidFill>
                  <a:schemeClr val="bg1"/>
                </a:solidFill>
              </a:rPr>
              <a:t>Charleston was thwarted by the tides and the resilience of the palmetto log fort </a:t>
            </a:r>
            <a:r>
              <a:rPr lang="en-US" dirty="0" smtClean="0">
                <a:solidFill>
                  <a:schemeClr val="bg1"/>
                </a:solidFill>
              </a:rPr>
              <a:t>that became </a:t>
            </a:r>
            <a:r>
              <a:rPr lang="en-US" dirty="0">
                <a:solidFill>
                  <a:schemeClr val="bg1"/>
                </a:solidFill>
              </a:rPr>
              <a:t>known as Fort Moultrie, the British were successful the second time around.</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94576"/>
            <a:ext cx="8393184" cy="629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78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down)">
                                      <p:cBhvr>
                                        <p:cTn id="7" dur="580">
                                          <p:stCondLst>
                                            <p:cond delay="0"/>
                                          </p:stCondLst>
                                        </p:cTn>
                                        <p:tgtEl>
                                          <p:spTgt spid="24578"/>
                                        </p:tgtEl>
                                      </p:cBhvr>
                                    </p:animEffect>
                                    <p:anim calcmode="lin" valueType="num">
                                      <p:cBhvr>
                                        <p:cTn id="8" dur="1822" tmFilter="0,0; 0.14,0.36; 0.43,0.73; 0.71,0.91; 1.0,1.0">
                                          <p:stCondLst>
                                            <p:cond delay="0"/>
                                          </p:stCondLst>
                                        </p:cTn>
                                        <p:tgtEl>
                                          <p:spTgt spid="2457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57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57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57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578"/>
                                        </p:tgtEl>
                                        <p:attrNameLst>
                                          <p:attrName>ppt_y</p:attrName>
                                        </p:attrNameLst>
                                      </p:cBhvr>
                                      <p:tavLst>
                                        <p:tav tm="0" fmla="#ppt_y-sin(pi*$)/81">
                                          <p:val>
                                            <p:fltVal val="0"/>
                                          </p:val>
                                        </p:tav>
                                        <p:tav tm="100000">
                                          <p:val>
                                            <p:fltVal val="1"/>
                                          </p:val>
                                        </p:tav>
                                      </p:tavLst>
                                    </p:anim>
                                    <p:animScale>
                                      <p:cBhvr>
                                        <p:cTn id="13" dur="26">
                                          <p:stCondLst>
                                            <p:cond delay="650"/>
                                          </p:stCondLst>
                                        </p:cTn>
                                        <p:tgtEl>
                                          <p:spTgt spid="24578"/>
                                        </p:tgtEl>
                                      </p:cBhvr>
                                      <p:to x="100000" y="60000"/>
                                    </p:animScale>
                                    <p:animScale>
                                      <p:cBhvr>
                                        <p:cTn id="14" dur="166" decel="50000">
                                          <p:stCondLst>
                                            <p:cond delay="676"/>
                                          </p:stCondLst>
                                        </p:cTn>
                                        <p:tgtEl>
                                          <p:spTgt spid="24578"/>
                                        </p:tgtEl>
                                      </p:cBhvr>
                                      <p:to x="100000" y="100000"/>
                                    </p:animScale>
                                    <p:animScale>
                                      <p:cBhvr>
                                        <p:cTn id="15" dur="26">
                                          <p:stCondLst>
                                            <p:cond delay="1312"/>
                                          </p:stCondLst>
                                        </p:cTn>
                                        <p:tgtEl>
                                          <p:spTgt spid="24578"/>
                                        </p:tgtEl>
                                      </p:cBhvr>
                                      <p:to x="100000" y="80000"/>
                                    </p:animScale>
                                    <p:animScale>
                                      <p:cBhvr>
                                        <p:cTn id="16" dur="166" decel="50000">
                                          <p:stCondLst>
                                            <p:cond delay="1338"/>
                                          </p:stCondLst>
                                        </p:cTn>
                                        <p:tgtEl>
                                          <p:spTgt spid="24578"/>
                                        </p:tgtEl>
                                      </p:cBhvr>
                                      <p:to x="100000" y="100000"/>
                                    </p:animScale>
                                    <p:animScale>
                                      <p:cBhvr>
                                        <p:cTn id="17" dur="26">
                                          <p:stCondLst>
                                            <p:cond delay="1642"/>
                                          </p:stCondLst>
                                        </p:cTn>
                                        <p:tgtEl>
                                          <p:spTgt spid="24578"/>
                                        </p:tgtEl>
                                      </p:cBhvr>
                                      <p:to x="100000" y="90000"/>
                                    </p:animScale>
                                    <p:animScale>
                                      <p:cBhvr>
                                        <p:cTn id="18" dur="166" decel="50000">
                                          <p:stCondLst>
                                            <p:cond delay="1668"/>
                                          </p:stCondLst>
                                        </p:cTn>
                                        <p:tgtEl>
                                          <p:spTgt spid="24578"/>
                                        </p:tgtEl>
                                      </p:cBhvr>
                                      <p:to x="100000" y="100000"/>
                                    </p:animScale>
                                    <p:animScale>
                                      <p:cBhvr>
                                        <p:cTn id="19" dur="26">
                                          <p:stCondLst>
                                            <p:cond delay="1808"/>
                                          </p:stCondLst>
                                        </p:cTn>
                                        <p:tgtEl>
                                          <p:spTgt spid="24578"/>
                                        </p:tgtEl>
                                      </p:cBhvr>
                                      <p:to x="100000" y="95000"/>
                                    </p:animScale>
                                    <p:animScale>
                                      <p:cBhvr>
                                        <p:cTn id="20" dur="166" decel="50000">
                                          <p:stCondLst>
                                            <p:cond delay="1834"/>
                                          </p:stCondLst>
                                        </p:cTn>
                                        <p:tgtEl>
                                          <p:spTgt spid="245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normAutofit fontScale="90000"/>
          </a:bodyPr>
          <a:lstStyle/>
          <a:p>
            <a:pPr algn="l"/>
            <a:r>
              <a:rPr lang="en-US" dirty="0">
                <a:solidFill>
                  <a:schemeClr val="bg1"/>
                </a:solidFill>
              </a:rPr>
              <a:t>The port </a:t>
            </a:r>
            <a:r>
              <a:rPr lang="en-US" dirty="0" smtClean="0">
                <a:solidFill>
                  <a:schemeClr val="bg1"/>
                </a:solidFill>
              </a:rPr>
              <a:t>of Charleston</a:t>
            </a:r>
            <a:r>
              <a:rPr lang="en-US" dirty="0">
                <a:solidFill>
                  <a:schemeClr val="bg1"/>
                </a:solidFill>
              </a:rPr>
              <a:t>, South Carolina was under siege by the British for many days.</a:t>
            </a:r>
          </a:p>
        </p:txBody>
      </p:sp>
      <p:pic>
        <p:nvPicPr>
          <p:cNvPr id="25602" name="Picture 2" descr="http://imgc.allpostersimages.com/images/P-473-488-90/22/2246/I5EZD00Z/posters/siege-of-charleston-south-carolina-by-the-british-during-the-american-r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19345"/>
            <a:ext cx="6019800" cy="4505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4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circle(in)">
                                      <p:cBhvr>
                                        <p:cTn id="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4" y="381000"/>
            <a:ext cx="9144000" cy="1143000"/>
          </a:xfrm>
        </p:spPr>
        <p:txBody>
          <a:bodyPr>
            <a:normAutofit fontScale="90000"/>
          </a:bodyPr>
          <a:lstStyle/>
          <a:p>
            <a:pPr algn="l"/>
            <a:r>
              <a:rPr lang="en-US" dirty="0">
                <a:solidFill>
                  <a:schemeClr val="bg1"/>
                </a:solidFill>
              </a:rPr>
              <a:t>It was attacked </a:t>
            </a:r>
            <a:r>
              <a:rPr lang="en-US" dirty="0" smtClean="0">
                <a:solidFill>
                  <a:schemeClr val="bg1"/>
                </a:solidFill>
              </a:rPr>
              <a:t>by blockading </a:t>
            </a:r>
            <a:r>
              <a:rPr lang="en-US" dirty="0">
                <a:solidFill>
                  <a:schemeClr val="bg1"/>
                </a:solidFill>
              </a:rPr>
              <a:t>the harbor and cutting off supply lines, until it fell to the British.</a:t>
            </a:r>
          </a:p>
        </p:txBody>
      </p:sp>
      <p:pic>
        <p:nvPicPr>
          <p:cNvPr id="26626" name="Picture 2" descr="http://www.westpoint.edu/history/SiteAssets/SitePages/American%20Revolution/36CharlestonSie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71575"/>
            <a:ext cx="8477250" cy="568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80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anim calcmode="lin" valueType="num">
                                      <p:cBhvr>
                                        <p:cTn id="8" dur="2000" fill="hold"/>
                                        <p:tgtEl>
                                          <p:spTgt spid="26626"/>
                                        </p:tgtEl>
                                        <p:attrNameLst>
                                          <p:attrName>ppt_w</p:attrName>
                                        </p:attrNameLst>
                                      </p:cBhvr>
                                      <p:tavLst>
                                        <p:tav tm="0" fmla="#ppt_w*sin(2.5*pi*$)">
                                          <p:val>
                                            <p:fltVal val="0"/>
                                          </p:val>
                                        </p:tav>
                                        <p:tav tm="100000">
                                          <p:val>
                                            <p:fltVal val="1"/>
                                          </p:val>
                                        </p:tav>
                                      </p:tavLst>
                                    </p:anim>
                                    <p:anim calcmode="lin" valueType="num">
                                      <p:cBhvr>
                                        <p:cTn id="9" dur="2000" fill="hold"/>
                                        <p:tgtEl>
                                          <p:spTgt spid="266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fontScale="90000"/>
          </a:bodyPr>
          <a:lstStyle/>
          <a:p>
            <a:pPr algn="l"/>
            <a:r>
              <a:rPr lang="en-US" dirty="0">
                <a:solidFill>
                  <a:schemeClr val="bg1"/>
                </a:solidFill>
              </a:rPr>
              <a:t>Soon </a:t>
            </a:r>
            <a:r>
              <a:rPr lang="en-US" dirty="0" smtClean="0">
                <a:solidFill>
                  <a:schemeClr val="bg1"/>
                </a:solidFill>
              </a:rPr>
              <a:t>Patriot partisans </a:t>
            </a:r>
            <a:r>
              <a:rPr lang="en-US" dirty="0">
                <a:solidFill>
                  <a:schemeClr val="bg1"/>
                </a:solidFill>
              </a:rPr>
              <a:t>were fighting the British regular troops and Loyalists forces using hit and run tactics.</a:t>
            </a:r>
          </a:p>
        </p:txBody>
      </p:sp>
      <p:pic>
        <p:nvPicPr>
          <p:cNvPr id="27650" name="Picture 2" descr="http://www.westmeade.net/Library/bunkerhilltrumb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12749"/>
            <a:ext cx="6477000" cy="416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835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dirty="0"/>
              <a:t>C</a:t>
            </a:r>
            <a:r>
              <a:rPr lang="en-US" dirty="0" smtClean="0"/>
              <a:t>owpens, South Carolina</a:t>
            </a:r>
            <a:endParaRPr lang="en-US" dirty="0"/>
          </a:p>
        </p:txBody>
      </p:sp>
      <p:pic>
        <p:nvPicPr>
          <p:cNvPr id="28674" name="Picture 2" descr="http://2.bp.blogspot.com/_lhVkQ-GBSw0/THdzz3SRA3I/AAAAAAAAAQc/NtPOfx4XNrk/s1600/Cowp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 y="1239442"/>
            <a:ext cx="9137822" cy="4426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67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heel(1)">
                                      <p:cBhvr>
                                        <p:cTn id="7"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fontScale="90000"/>
          </a:bodyPr>
          <a:lstStyle/>
          <a:p>
            <a:r>
              <a:rPr lang="en-US" dirty="0" smtClean="0"/>
              <a:t>We will talk about why </a:t>
            </a:r>
            <a:r>
              <a:rPr lang="en-US" dirty="0"/>
              <a:t>these particular battles were turning points </a:t>
            </a:r>
            <a:r>
              <a:rPr lang="en-US" dirty="0" smtClean="0"/>
              <a:t>in the </a:t>
            </a:r>
            <a:r>
              <a:rPr lang="en-US" dirty="0"/>
              <a:t>fighting of the Revolution.</a:t>
            </a:r>
          </a:p>
        </p:txBody>
      </p:sp>
      <p:pic>
        <p:nvPicPr>
          <p:cNvPr id="2050" name="Picture 2" descr="http://sweetcamp.se/wp-content/american-revolutionary-war-battles-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7086600" cy="586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05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fontScale="90000"/>
          </a:bodyPr>
          <a:lstStyle/>
          <a:p>
            <a:pPr algn="l"/>
            <a:r>
              <a:rPr lang="en-US" dirty="0">
                <a:solidFill>
                  <a:schemeClr val="bg1"/>
                </a:solidFill>
              </a:rPr>
              <a:t>Cowpens was an important battle in South Carolina and showed the cooperation of the regular</a:t>
            </a:r>
            <a:br>
              <a:rPr lang="en-US" dirty="0">
                <a:solidFill>
                  <a:schemeClr val="bg1"/>
                </a:solidFill>
              </a:rPr>
            </a:br>
            <a:r>
              <a:rPr lang="en-US" dirty="0">
                <a:solidFill>
                  <a:schemeClr val="bg1"/>
                </a:solidFill>
              </a:rPr>
              <a:t>Continental Army and the irregular partisan forces.</a:t>
            </a:r>
          </a:p>
        </p:txBody>
      </p:sp>
      <p:pic>
        <p:nvPicPr>
          <p:cNvPr id="29698" name="Picture 2" descr="http://reinsteinrevolutionper10.wikispaces.com/file/view/small_the-battle-of-cowpens-sc-1781.jpg/283808310/small_the-battle-of-cowpens-sc-1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70" y="1066800"/>
            <a:ext cx="8870184" cy="577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90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arn(inVertical)">
                                      <p:cBhvr>
                                        <p:cTn id="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 y="838200"/>
            <a:ext cx="9144000" cy="1143000"/>
          </a:xfrm>
        </p:spPr>
        <p:txBody>
          <a:bodyPr>
            <a:normAutofit fontScale="90000"/>
          </a:bodyPr>
          <a:lstStyle/>
          <a:p>
            <a:pPr algn="l"/>
            <a:r>
              <a:rPr lang="en-US" dirty="0">
                <a:solidFill>
                  <a:schemeClr val="bg1"/>
                </a:solidFill>
              </a:rPr>
              <a:t>The partisans led the attack and then fled </a:t>
            </a:r>
            <a:r>
              <a:rPr lang="en-US" dirty="0" smtClean="0">
                <a:solidFill>
                  <a:schemeClr val="bg1"/>
                </a:solidFill>
              </a:rPr>
              <a:t>the field</a:t>
            </a:r>
            <a:r>
              <a:rPr lang="en-US" dirty="0">
                <a:solidFill>
                  <a:schemeClr val="bg1"/>
                </a:solidFill>
              </a:rPr>
              <a:t>, tricking the British regulars into thinking that the Americans were retreating.</a:t>
            </a:r>
          </a:p>
        </p:txBody>
      </p:sp>
      <p:pic>
        <p:nvPicPr>
          <p:cNvPr id="30722" name="Picture 2" descr="http://3.bp.blogspot.com/-ePbc_xyOW78/TZ_TUOZsMyI/AAAAAAAAACo/_Rvntq4Itto/s1600/Battle+of+Cowpens+with+15mm+AWI+Miniatu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676275"/>
            <a:ext cx="8089900" cy="606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27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80">
                                          <p:stCondLst>
                                            <p:cond delay="0"/>
                                          </p:stCondLst>
                                        </p:cTn>
                                        <p:tgtEl>
                                          <p:spTgt spid="30722"/>
                                        </p:tgtEl>
                                      </p:cBhvr>
                                    </p:animEffect>
                                    <p:anim calcmode="lin" valueType="num">
                                      <p:cBhvr>
                                        <p:cTn id="8" dur="1822" tmFilter="0,0; 0.14,0.36; 0.43,0.73; 0.71,0.91; 1.0,1.0">
                                          <p:stCondLst>
                                            <p:cond delay="0"/>
                                          </p:stCondLst>
                                        </p:cTn>
                                        <p:tgtEl>
                                          <p:spTgt spid="307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22"/>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22"/>
                                        </p:tgtEl>
                                      </p:cBhvr>
                                      <p:to x="100000" y="60000"/>
                                    </p:animScale>
                                    <p:animScale>
                                      <p:cBhvr>
                                        <p:cTn id="14" dur="166" decel="50000">
                                          <p:stCondLst>
                                            <p:cond delay="676"/>
                                          </p:stCondLst>
                                        </p:cTn>
                                        <p:tgtEl>
                                          <p:spTgt spid="30722"/>
                                        </p:tgtEl>
                                      </p:cBhvr>
                                      <p:to x="100000" y="100000"/>
                                    </p:animScale>
                                    <p:animScale>
                                      <p:cBhvr>
                                        <p:cTn id="15" dur="26">
                                          <p:stCondLst>
                                            <p:cond delay="1312"/>
                                          </p:stCondLst>
                                        </p:cTn>
                                        <p:tgtEl>
                                          <p:spTgt spid="30722"/>
                                        </p:tgtEl>
                                      </p:cBhvr>
                                      <p:to x="100000" y="80000"/>
                                    </p:animScale>
                                    <p:animScale>
                                      <p:cBhvr>
                                        <p:cTn id="16" dur="166" decel="50000">
                                          <p:stCondLst>
                                            <p:cond delay="1338"/>
                                          </p:stCondLst>
                                        </p:cTn>
                                        <p:tgtEl>
                                          <p:spTgt spid="30722"/>
                                        </p:tgtEl>
                                      </p:cBhvr>
                                      <p:to x="100000" y="100000"/>
                                    </p:animScale>
                                    <p:animScale>
                                      <p:cBhvr>
                                        <p:cTn id="17" dur="26">
                                          <p:stCondLst>
                                            <p:cond delay="1642"/>
                                          </p:stCondLst>
                                        </p:cTn>
                                        <p:tgtEl>
                                          <p:spTgt spid="30722"/>
                                        </p:tgtEl>
                                      </p:cBhvr>
                                      <p:to x="100000" y="90000"/>
                                    </p:animScale>
                                    <p:animScale>
                                      <p:cBhvr>
                                        <p:cTn id="18" dur="166" decel="50000">
                                          <p:stCondLst>
                                            <p:cond delay="1668"/>
                                          </p:stCondLst>
                                        </p:cTn>
                                        <p:tgtEl>
                                          <p:spTgt spid="30722"/>
                                        </p:tgtEl>
                                      </p:cBhvr>
                                      <p:to x="100000" y="100000"/>
                                    </p:animScale>
                                    <p:animScale>
                                      <p:cBhvr>
                                        <p:cTn id="19" dur="26">
                                          <p:stCondLst>
                                            <p:cond delay="1808"/>
                                          </p:stCondLst>
                                        </p:cTn>
                                        <p:tgtEl>
                                          <p:spTgt spid="30722"/>
                                        </p:tgtEl>
                                      </p:cBhvr>
                                      <p:to x="100000" y="95000"/>
                                    </p:animScale>
                                    <p:animScale>
                                      <p:cBhvr>
                                        <p:cTn id="20" dur="166" decel="50000">
                                          <p:stCondLst>
                                            <p:cond delay="1834"/>
                                          </p:stCondLst>
                                        </p:cTn>
                                        <p:tgtEl>
                                          <p:spTgt spid="307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fontScale="90000"/>
          </a:bodyPr>
          <a:lstStyle/>
          <a:p>
            <a:pPr algn="l"/>
            <a:r>
              <a:rPr lang="en-US" dirty="0">
                <a:solidFill>
                  <a:schemeClr val="bg1"/>
                </a:solidFill>
              </a:rPr>
              <a:t>Instead </a:t>
            </a:r>
            <a:r>
              <a:rPr lang="en-US" dirty="0" smtClean="0">
                <a:solidFill>
                  <a:schemeClr val="bg1"/>
                </a:solidFill>
              </a:rPr>
              <a:t>the partisans </a:t>
            </a:r>
            <a:r>
              <a:rPr lang="en-US" dirty="0">
                <a:solidFill>
                  <a:schemeClr val="bg1"/>
                </a:solidFill>
              </a:rPr>
              <a:t>lured the British forces into the range of the regular American army.</a:t>
            </a:r>
          </a:p>
        </p:txBody>
      </p:sp>
      <p:pic>
        <p:nvPicPr>
          <p:cNvPr id="31746" name="Picture 2" descr="http://4.bp.blogspot.com/_clyHG8zGWQ8/TJN1Bpg8BYI/AAAAAAAAAAM/YYocCK0j4e8/s1600/the-battle-of-cam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1038"/>
            <a:ext cx="7315200" cy="4766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12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heel(1)">
                                      <p:cBhvr>
                                        <p:cTn id="7"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143000"/>
          </a:xfrm>
        </p:spPr>
        <p:txBody>
          <a:bodyPr>
            <a:normAutofit fontScale="90000"/>
          </a:bodyPr>
          <a:lstStyle/>
          <a:p>
            <a:pPr algn="l"/>
            <a:r>
              <a:rPr lang="en-US" dirty="0">
                <a:solidFill>
                  <a:schemeClr val="bg1"/>
                </a:solidFill>
              </a:rPr>
              <a:t>The British </a:t>
            </a:r>
            <a:r>
              <a:rPr lang="en-US" dirty="0" smtClean="0">
                <a:solidFill>
                  <a:schemeClr val="bg1"/>
                </a:solidFill>
              </a:rPr>
              <a:t>were soundly </a:t>
            </a:r>
            <a:r>
              <a:rPr lang="en-US" dirty="0">
                <a:solidFill>
                  <a:schemeClr val="bg1"/>
                </a:solidFill>
              </a:rPr>
              <a:t>defeated and retreated northward toward Virginia, where they would temporarily </a:t>
            </a:r>
            <a:r>
              <a:rPr lang="en-US" dirty="0" smtClean="0">
                <a:solidFill>
                  <a:schemeClr val="bg1"/>
                </a:solidFill>
              </a:rPr>
              <a:t>camp while </a:t>
            </a:r>
            <a:r>
              <a:rPr lang="en-US" dirty="0">
                <a:solidFill>
                  <a:schemeClr val="bg1"/>
                </a:solidFill>
              </a:rPr>
              <a:t>awaiting transport by the navy to their winter quarters.</a:t>
            </a:r>
            <a:r>
              <a:rPr lang="en-US" dirty="0"/>
              <a:t/>
            </a:r>
            <a:br>
              <a:rPr lang="en-US" dirty="0"/>
            </a:br>
            <a:endParaRPr lang="en-US" dirty="0"/>
          </a:p>
        </p:txBody>
      </p:sp>
      <p:pic>
        <p:nvPicPr>
          <p:cNvPr id="32770" name="Picture 2" descr="http://m.localguides.com/site/home/apk/cowp/historyculture/images/battlpi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109066"/>
            <a:ext cx="8166100" cy="57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3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 Yorktown, Virginia</a:t>
            </a:r>
            <a:endParaRPr lang="en-US" dirty="0"/>
          </a:p>
        </p:txBody>
      </p:sp>
      <p:pic>
        <p:nvPicPr>
          <p:cNvPr id="33794" name="Picture 2" descr="http://www.venturausd.org/balboa/Anter/SSN/Revolutionary_Era/Events_Pages/Battle_Yorktown/Battle_Yorktown_clip_image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08820"/>
            <a:ext cx="4267200" cy="563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6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heel(1)">
                                      <p:cBhvr>
                                        <p:cTn id="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l"/>
            <a:r>
              <a:rPr lang="en-US" dirty="0">
                <a:solidFill>
                  <a:schemeClr val="bg1"/>
                </a:solidFill>
              </a:rPr>
              <a:t>Yorktown (a peninsula in Virginia) thus became the final battle of the war.</a:t>
            </a:r>
          </a:p>
        </p:txBody>
      </p:sp>
      <p:pic>
        <p:nvPicPr>
          <p:cNvPr id="34818" name="Picture 2" descr="http://ourtexasfamily.com/Longley-Patterson-Campbell/1781-Battle-of-Yorkt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399"/>
            <a:ext cx="7620000" cy="548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09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down)">
                                      <p:cBhvr>
                                        <p:cTn id="7" dur="580">
                                          <p:stCondLst>
                                            <p:cond delay="0"/>
                                          </p:stCondLst>
                                        </p:cTn>
                                        <p:tgtEl>
                                          <p:spTgt spid="34818"/>
                                        </p:tgtEl>
                                      </p:cBhvr>
                                    </p:animEffect>
                                    <p:anim calcmode="lin" valueType="num">
                                      <p:cBhvr>
                                        <p:cTn id="8" dur="1822" tmFilter="0,0; 0.14,0.36; 0.43,0.73; 0.71,0.91; 1.0,1.0">
                                          <p:stCondLst>
                                            <p:cond delay="0"/>
                                          </p:stCondLst>
                                        </p:cTn>
                                        <p:tgtEl>
                                          <p:spTgt spid="348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18"/>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18"/>
                                        </p:tgtEl>
                                      </p:cBhvr>
                                      <p:to x="100000" y="60000"/>
                                    </p:animScale>
                                    <p:animScale>
                                      <p:cBhvr>
                                        <p:cTn id="14" dur="166" decel="50000">
                                          <p:stCondLst>
                                            <p:cond delay="676"/>
                                          </p:stCondLst>
                                        </p:cTn>
                                        <p:tgtEl>
                                          <p:spTgt spid="34818"/>
                                        </p:tgtEl>
                                      </p:cBhvr>
                                      <p:to x="100000" y="100000"/>
                                    </p:animScale>
                                    <p:animScale>
                                      <p:cBhvr>
                                        <p:cTn id="15" dur="26">
                                          <p:stCondLst>
                                            <p:cond delay="1312"/>
                                          </p:stCondLst>
                                        </p:cTn>
                                        <p:tgtEl>
                                          <p:spTgt spid="34818"/>
                                        </p:tgtEl>
                                      </p:cBhvr>
                                      <p:to x="100000" y="80000"/>
                                    </p:animScale>
                                    <p:animScale>
                                      <p:cBhvr>
                                        <p:cTn id="16" dur="166" decel="50000">
                                          <p:stCondLst>
                                            <p:cond delay="1338"/>
                                          </p:stCondLst>
                                        </p:cTn>
                                        <p:tgtEl>
                                          <p:spTgt spid="34818"/>
                                        </p:tgtEl>
                                      </p:cBhvr>
                                      <p:to x="100000" y="100000"/>
                                    </p:animScale>
                                    <p:animScale>
                                      <p:cBhvr>
                                        <p:cTn id="17" dur="26">
                                          <p:stCondLst>
                                            <p:cond delay="1642"/>
                                          </p:stCondLst>
                                        </p:cTn>
                                        <p:tgtEl>
                                          <p:spTgt spid="34818"/>
                                        </p:tgtEl>
                                      </p:cBhvr>
                                      <p:to x="100000" y="90000"/>
                                    </p:animScale>
                                    <p:animScale>
                                      <p:cBhvr>
                                        <p:cTn id="18" dur="166" decel="50000">
                                          <p:stCondLst>
                                            <p:cond delay="1668"/>
                                          </p:stCondLst>
                                        </p:cTn>
                                        <p:tgtEl>
                                          <p:spTgt spid="34818"/>
                                        </p:tgtEl>
                                      </p:cBhvr>
                                      <p:to x="100000" y="100000"/>
                                    </p:animScale>
                                    <p:animScale>
                                      <p:cBhvr>
                                        <p:cTn id="19" dur="26">
                                          <p:stCondLst>
                                            <p:cond delay="1808"/>
                                          </p:stCondLst>
                                        </p:cTn>
                                        <p:tgtEl>
                                          <p:spTgt spid="34818"/>
                                        </p:tgtEl>
                                      </p:cBhvr>
                                      <p:to x="100000" y="95000"/>
                                    </p:animScale>
                                    <p:animScale>
                                      <p:cBhvr>
                                        <p:cTn id="20" dur="166" decel="50000">
                                          <p:stCondLst>
                                            <p:cond delay="1834"/>
                                          </p:stCondLst>
                                        </p:cTn>
                                        <p:tgtEl>
                                          <p:spTgt spid="348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normAutofit fontScale="90000"/>
          </a:bodyPr>
          <a:lstStyle/>
          <a:p>
            <a:pPr algn="l"/>
            <a:r>
              <a:rPr lang="en-US" dirty="0">
                <a:solidFill>
                  <a:schemeClr val="bg1"/>
                </a:solidFill>
              </a:rPr>
              <a:t>The French </a:t>
            </a:r>
            <a:r>
              <a:rPr lang="en-US" dirty="0" smtClean="0">
                <a:solidFill>
                  <a:schemeClr val="bg1"/>
                </a:solidFill>
              </a:rPr>
              <a:t>navy assisted </a:t>
            </a:r>
            <a:r>
              <a:rPr lang="en-US" dirty="0">
                <a:solidFill>
                  <a:schemeClr val="bg1"/>
                </a:solidFill>
              </a:rPr>
              <a:t>General George Washington and his army by blockading the harbor.</a:t>
            </a:r>
          </a:p>
        </p:txBody>
      </p:sp>
      <p:pic>
        <p:nvPicPr>
          <p:cNvPr id="35842" name="Picture 2" descr="http://i286.photobucket.com/albums/ll112/joedever/Yorktown%201781/Yorktown_27-11-10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795100" cy="585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36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animEffect transition="in" filter="fade">
                                      <p:cBhvr>
                                        <p:cTn id="9"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590800"/>
            <a:ext cx="4396946" cy="1143000"/>
          </a:xfrm>
        </p:spPr>
        <p:txBody>
          <a:bodyPr>
            <a:normAutofit fontScale="90000"/>
          </a:bodyPr>
          <a:lstStyle/>
          <a:p>
            <a:pPr algn="l"/>
            <a:r>
              <a:rPr lang="en-US" dirty="0">
                <a:solidFill>
                  <a:schemeClr val="bg1"/>
                </a:solidFill>
              </a:rPr>
              <a:t>The </a:t>
            </a:r>
            <a:r>
              <a:rPr lang="en-US" dirty="0" smtClean="0">
                <a:solidFill>
                  <a:schemeClr val="bg1"/>
                </a:solidFill>
              </a:rPr>
              <a:t>blockade prevented </a:t>
            </a:r>
            <a:r>
              <a:rPr lang="en-US" dirty="0">
                <a:solidFill>
                  <a:schemeClr val="bg1"/>
                </a:solidFill>
              </a:rPr>
              <a:t>British ships from entering the harbor and allowing the British army to escape </a:t>
            </a:r>
            <a:r>
              <a:rPr lang="en-US" dirty="0" smtClean="0">
                <a:solidFill>
                  <a:schemeClr val="bg1"/>
                </a:solidFill>
              </a:rPr>
              <a:t>the American </a:t>
            </a:r>
            <a:r>
              <a:rPr lang="en-US" dirty="0">
                <a:solidFill>
                  <a:schemeClr val="bg1"/>
                </a:solidFill>
              </a:rPr>
              <a:t>troops on land.</a:t>
            </a:r>
          </a:p>
        </p:txBody>
      </p:sp>
      <p:pic>
        <p:nvPicPr>
          <p:cNvPr id="36866" name="Picture 2" descr="http://www.britishbattles.com/images/yorktown/americans-stor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199"/>
            <a:ext cx="4724400" cy="617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91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randombar(horizontal)">
                                      <p:cBhvr>
                                        <p:cTn id="7"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fontScale="90000"/>
          </a:bodyPr>
          <a:lstStyle/>
          <a:p>
            <a:pPr algn="l"/>
            <a:r>
              <a:rPr lang="en-US" dirty="0">
                <a:solidFill>
                  <a:schemeClr val="bg1"/>
                </a:solidFill>
              </a:rPr>
              <a:t>Surrounded by American and French forces on land and sea, </a:t>
            </a:r>
            <a:r>
              <a:rPr lang="en-US" dirty="0" smtClean="0">
                <a:solidFill>
                  <a:schemeClr val="bg1"/>
                </a:solidFill>
              </a:rPr>
              <a:t>the British </a:t>
            </a:r>
            <a:r>
              <a:rPr lang="en-US" dirty="0">
                <a:solidFill>
                  <a:schemeClr val="bg1"/>
                </a:solidFill>
              </a:rPr>
              <a:t>were out-maneuvered, defeated and therefore surrendered.</a:t>
            </a:r>
          </a:p>
        </p:txBody>
      </p:sp>
      <p:pic>
        <p:nvPicPr>
          <p:cNvPr id="37892" name="Picture 4" descr="http://www.britishbattles.com/images/yorktown/surrender-washing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19340"/>
            <a:ext cx="7861300" cy="626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94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500" fill="hold"/>
                                        <p:tgtEl>
                                          <p:spTgt spid="37892"/>
                                        </p:tgtEl>
                                        <p:attrNameLst>
                                          <p:attrName>ppt_w</p:attrName>
                                        </p:attrNameLst>
                                      </p:cBhvr>
                                      <p:tavLst>
                                        <p:tav tm="0">
                                          <p:val>
                                            <p:fltVal val="0"/>
                                          </p:val>
                                        </p:tav>
                                        <p:tav tm="100000">
                                          <p:val>
                                            <p:strVal val="#ppt_w"/>
                                          </p:val>
                                        </p:tav>
                                      </p:tavLst>
                                    </p:anim>
                                    <p:anim calcmode="lin" valueType="num">
                                      <p:cBhvr>
                                        <p:cTn id="8" dur="500" fill="hold"/>
                                        <p:tgtEl>
                                          <p:spTgt spid="37892"/>
                                        </p:tgtEl>
                                        <p:attrNameLst>
                                          <p:attrName>ppt_h</p:attrName>
                                        </p:attrNameLst>
                                      </p:cBhvr>
                                      <p:tavLst>
                                        <p:tav tm="0">
                                          <p:val>
                                            <p:fltVal val="0"/>
                                          </p:val>
                                        </p:tav>
                                        <p:tav tm="100000">
                                          <p:val>
                                            <p:strVal val="#ppt_h"/>
                                          </p:val>
                                        </p:tav>
                                      </p:tavLst>
                                    </p:anim>
                                    <p:animEffect transition="in" filter="fade">
                                      <p:cBhvr>
                                        <p:cTn id="9"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7" y="762000"/>
            <a:ext cx="9144000" cy="1143000"/>
          </a:xfrm>
        </p:spPr>
        <p:txBody>
          <a:bodyPr>
            <a:normAutofit fontScale="90000"/>
          </a:bodyPr>
          <a:lstStyle/>
          <a:p>
            <a:pPr algn="l"/>
            <a:r>
              <a:rPr lang="en-US" dirty="0">
                <a:solidFill>
                  <a:schemeClr val="bg1"/>
                </a:solidFill>
              </a:rPr>
              <a:t>A peace treaty was </a:t>
            </a:r>
            <a:r>
              <a:rPr lang="en-US" dirty="0" smtClean="0">
                <a:solidFill>
                  <a:schemeClr val="bg1"/>
                </a:solidFill>
              </a:rPr>
              <a:t>negotiated by </a:t>
            </a:r>
            <a:r>
              <a:rPr lang="en-US" dirty="0">
                <a:solidFill>
                  <a:schemeClr val="bg1"/>
                </a:solidFill>
              </a:rPr>
              <a:t>Benjamin Franklin, John Adams and John Jay was finally agreed upon </a:t>
            </a:r>
            <a:r>
              <a:rPr lang="en-US" dirty="0" smtClean="0">
                <a:solidFill>
                  <a:schemeClr val="bg1"/>
                </a:solidFill>
              </a:rPr>
              <a:t>two </a:t>
            </a:r>
            <a:r>
              <a:rPr lang="en-US" dirty="0">
                <a:solidFill>
                  <a:schemeClr val="bg1"/>
                </a:solidFill>
              </a:rPr>
              <a:t>years later [</a:t>
            </a:r>
            <a:r>
              <a:rPr lang="en-US" dirty="0" smtClean="0">
                <a:solidFill>
                  <a:schemeClr val="bg1"/>
                </a:solidFill>
              </a:rPr>
              <a:t>Peace of Paris 1783]</a:t>
            </a:r>
            <a:endParaRPr lang="en-US" dirty="0">
              <a:solidFill>
                <a:schemeClr val="bg1"/>
              </a:solidFill>
            </a:endParaRPr>
          </a:p>
        </p:txBody>
      </p:sp>
      <p:pic>
        <p:nvPicPr>
          <p:cNvPr id="38914" name="Picture 2" descr="http://www.thefederalistpapers.org/wp-content/uploads/2011/04/treaty-of-pa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2472003"/>
            <a:ext cx="6794500" cy="436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42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1. Lexington </a:t>
            </a:r>
            <a:r>
              <a:rPr lang="en-US" dirty="0">
                <a:solidFill>
                  <a:schemeClr val="accent1"/>
                </a:solidFill>
              </a:rPr>
              <a:t>and Concord</a:t>
            </a:r>
          </a:p>
        </p:txBody>
      </p:sp>
      <p:pic>
        <p:nvPicPr>
          <p:cNvPr id="3074" name="Picture 2" descr="http://4.bp.blogspot.com/-YqgDcgyFELQ/Ta1GFMVWRnI/AAAAAAAABuc/odieGffLKC8/s1600/battle-of-lexington-and-conc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7848600" cy="529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68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Lexington and Concord were small towns outside of Boston.</a:t>
            </a:r>
          </a:p>
        </p:txBody>
      </p:sp>
      <p:pic>
        <p:nvPicPr>
          <p:cNvPr id="4098" name="Picture 2" descr="http://2.bp.blogspot.com/-nvNVXKqVrn8/TWVx0q0m1FI/AAAAAAAAACY/RMpA2VfZZjk/s1600/battle-of-lexington-concord-17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029450"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81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7" y="28832"/>
            <a:ext cx="9144000" cy="1143000"/>
          </a:xfrm>
        </p:spPr>
        <p:txBody>
          <a:bodyPr>
            <a:normAutofit fontScale="90000"/>
          </a:bodyPr>
          <a:lstStyle/>
          <a:p>
            <a:pPr algn="l"/>
            <a:r>
              <a:rPr lang="en-US" dirty="0">
                <a:solidFill>
                  <a:schemeClr val="bg1"/>
                </a:solidFill>
              </a:rPr>
              <a:t>The first shots of the Revolution</a:t>
            </a:r>
            <a:br>
              <a:rPr lang="en-US" dirty="0">
                <a:solidFill>
                  <a:schemeClr val="bg1"/>
                </a:solidFill>
              </a:rPr>
            </a:br>
            <a:r>
              <a:rPr lang="en-US" dirty="0">
                <a:solidFill>
                  <a:schemeClr val="bg1"/>
                </a:solidFill>
              </a:rPr>
              <a:t>were fired at Lexington.</a:t>
            </a:r>
          </a:p>
        </p:txBody>
      </p:sp>
      <p:pic>
        <p:nvPicPr>
          <p:cNvPr id="5122" name="Picture 2" descr="http://4.bp.blogspot.com/-2iz1Ifayt1I/Ta3ObSP7zgI/AAAAAAAAAdQ/FUyVds1gfE0/s1600/Battle%2Bof%2BLexington%2BConc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08" y="1219201"/>
            <a:ext cx="7498574" cy="514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7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7400"/>
            <a:ext cx="9144000" cy="1143000"/>
          </a:xfrm>
        </p:spPr>
        <p:txBody>
          <a:bodyPr>
            <a:normAutofit fontScale="90000"/>
          </a:bodyPr>
          <a:lstStyle/>
          <a:p>
            <a:pPr algn="l"/>
            <a:r>
              <a:rPr lang="en-US" dirty="0">
                <a:solidFill>
                  <a:schemeClr val="bg1"/>
                </a:solidFill>
              </a:rPr>
              <a:t>The British marched out of the city of Boston to capture suspected</a:t>
            </a:r>
            <a:br>
              <a:rPr lang="en-US" dirty="0">
                <a:solidFill>
                  <a:schemeClr val="bg1"/>
                </a:solidFill>
              </a:rPr>
            </a:br>
            <a:r>
              <a:rPr lang="en-US" dirty="0">
                <a:solidFill>
                  <a:schemeClr val="bg1"/>
                </a:solidFill>
              </a:rPr>
              <a:t>troublemakers (members of the Sons of Liberty, Sam Adams and John Hancock on their way to</a:t>
            </a:r>
            <a:br>
              <a:rPr lang="en-US" dirty="0">
                <a:solidFill>
                  <a:schemeClr val="bg1"/>
                </a:solidFill>
              </a:rPr>
            </a:br>
            <a:r>
              <a:rPr lang="en-US" dirty="0">
                <a:solidFill>
                  <a:schemeClr val="bg1"/>
                </a:solidFill>
              </a:rPr>
              <a:t>the Continental Congress) at Lexington and destroy the military supplies that were stored by the</a:t>
            </a:r>
            <a:br>
              <a:rPr lang="en-US" dirty="0">
                <a:solidFill>
                  <a:schemeClr val="bg1"/>
                </a:solidFill>
              </a:rPr>
            </a:br>
            <a:r>
              <a:rPr lang="en-US" dirty="0">
                <a:solidFill>
                  <a:schemeClr val="bg1"/>
                </a:solidFill>
              </a:rPr>
              <a:t>colonists at Concord.</a:t>
            </a:r>
          </a:p>
        </p:txBody>
      </p:sp>
      <p:pic>
        <p:nvPicPr>
          <p:cNvPr id="6146" name="Picture 2" descr="http://www.revolutionary-war-and-beyond.com/image-files/samuel-adams-by-john-singleton-copley-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9" y="-762000"/>
            <a:ext cx="5705475" cy="73818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s0.wikipaintings.org/images/john-singleton-copley/john-hancock-17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990600"/>
            <a:ext cx="7248525" cy="866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55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80">
                                          <p:stCondLst>
                                            <p:cond delay="0"/>
                                          </p:stCondLst>
                                        </p:cTn>
                                        <p:tgtEl>
                                          <p:spTgt spid="6146"/>
                                        </p:tgtEl>
                                      </p:cBhvr>
                                    </p:animEffect>
                                    <p:anim calcmode="lin" valueType="num">
                                      <p:cBhvr>
                                        <p:cTn id="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6"/>
                                        </p:tgtEl>
                                      </p:cBhvr>
                                      <p:to x="100000" y="60000"/>
                                    </p:animScale>
                                    <p:animScale>
                                      <p:cBhvr>
                                        <p:cTn id="14" dur="166" decel="50000">
                                          <p:stCondLst>
                                            <p:cond delay="676"/>
                                          </p:stCondLst>
                                        </p:cTn>
                                        <p:tgtEl>
                                          <p:spTgt spid="6146"/>
                                        </p:tgtEl>
                                      </p:cBhvr>
                                      <p:to x="100000" y="100000"/>
                                    </p:animScale>
                                    <p:animScale>
                                      <p:cBhvr>
                                        <p:cTn id="15" dur="26">
                                          <p:stCondLst>
                                            <p:cond delay="1312"/>
                                          </p:stCondLst>
                                        </p:cTn>
                                        <p:tgtEl>
                                          <p:spTgt spid="6146"/>
                                        </p:tgtEl>
                                      </p:cBhvr>
                                      <p:to x="100000" y="80000"/>
                                    </p:animScale>
                                    <p:animScale>
                                      <p:cBhvr>
                                        <p:cTn id="16" dur="166" decel="50000">
                                          <p:stCondLst>
                                            <p:cond delay="1338"/>
                                          </p:stCondLst>
                                        </p:cTn>
                                        <p:tgtEl>
                                          <p:spTgt spid="6146"/>
                                        </p:tgtEl>
                                      </p:cBhvr>
                                      <p:to x="100000" y="100000"/>
                                    </p:animScale>
                                    <p:animScale>
                                      <p:cBhvr>
                                        <p:cTn id="17" dur="26">
                                          <p:stCondLst>
                                            <p:cond delay="1642"/>
                                          </p:stCondLst>
                                        </p:cTn>
                                        <p:tgtEl>
                                          <p:spTgt spid="6146"/>
                                        </p:tgtEl>
                                      </p:cBhvr>
                                      <p:to x="100000" y="90000"/>
                                    </p:animScale>
                                    <p:animScale>
                                      <p:cBhvr>
                                        <p:cTn id="18" dur="166" decel="50000">
                                          <p:stCondLst>
                                            <p:cond delay="1668"/>
                                          </p:stCondLst>
                                        </p:cTn>
                                        <p:tgtEl>
                                          <p:spTgt spid="6146"/>
                                        </p:tgtEl>
                                      </p:cBhvr>
                                      <p:to x="100000" y="100000"/>
                                    </p:animScale>
                                    <p:animScale>
                                      <p:cBhvr>
                                        <p:cTn id="19" dur="26">
                                          <p:stCondLst>
                                            <p:cond delay="1808"/>
                                          </p:stCondLst>
                                        </p:cTn>
                                        <p:tgtEl>
                                          <p:spTgt spid="6146"/>
                                        </p:tgtEl>
                                      </p:cBhvr>
                                      <p:to x="100000" y="95000"/>
                                    </p:animScale>
                                    <p:animScale>
                                      <p:cBhvr>
                                        <p:cTn id="20" dur="166" decel="50000">
                                          <p:stCondLst>
                                            <p:cond delay="1834"/>
                                          </p:stCondLst>
                                        </p:cTn>
                                        <p:tgtEl>
                                          <p:spTgt spid="61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6148"/>
                                        </p:tgtEl>
                                        <p:attrNameLst>
                                          <p:attrName>style.visibility</p:attrName>
                                        </p:attrNameLst>
                                      </p:cBhvr>
                                      <p:to>
                                        <p:strVal val="visible"/>
                                      </p:to>
                                    </p:set>
                                    <p:animEffect transition="in" filter="fade">
                                      <p:cBhvr>
                                        <p:cTn id="25" dur="2000"/>
                                        <p:tgtEl>
                                          <p:spTgt spid="6148"/>
                                        </p:tgtEl>
                                      </p:cBhvr>
                                    </p:animEffect>
                                    <p:anim calcmode="lin" valueType="num">
                                      <p:cBhvr>
                                        <p:cTn id="26" dur="2000" fill="hold"/>
                                        <p:tgtEl>
                                          <p:spTgt spid="6148"/>
                                        </p:tgtEl>
                                        <p:attrNameLst>
                                          <p:attrName>ppt_w</p:attrName>
                                        </p:attrNameLst>
                                      </p:cBhvr>
                                      <p:tavLst>
                                        <p:tav tm="0" fmla="#ppt_w*sin(2.5*pi*$)">
                                          <p:val>
                                            <p:fltVal val="0"/>
                                          </p:val>
                                        </p:tav>
                                        <p:tav tm="100000">
                                          <p:val>
                                            <p:fltVal val="1"/>
                                          </p:val>
                                        </p:tav>
                                      </p:tavLst>
                                    </p:anim>
                                    <p:anim calcmode="lin" valueType="num">
                                      <p:cBhvr>
                                        <p:cTn id="27" dur="2000" fill="hold"/>
                                        <p:tgtEl>
                                          <p:spTgt spid="61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l"/>
            <a:r>
              <a:rPr lang="en-US" dirty="0">
                <a:solidFill>
                  <a:schemeClr val="bg1"/>
                </a:solidFill>
              </a:rPr>
              <a:t>Minutemen were ready when the British Redcoats arrived at Lexington.</a:t>
            </a:r>
          </a:p>
        </p:txBody>
      </p:sp>
      <p:pic>
        <p:nvPicPr>
          <p:cNvPr id="7170" name="Picture 2" descr="http://ushistoryimages.com/images/minutemen/fullsize/minutem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1526"/>
            <a:ext cx="6934200" cy="479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78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7" y="838200"/>
            <a:ext cx="9144000" cy="1143000"/>
          </a:xfrm>
        </p:spPr>
        <p:txBody>
          <a:bodyPr>
            <a:normAutofit fontScale="90000"/>
          </a:bodyPr>
          <a:lstStyle/>
          <a:p>
            <a:pPr algn="l"/>
            <a:r>
              <a:rPr lang="en-US" dirty="0">
                <a:solidFill>
                  <a:schemeClr val="bg1"/>
                </a:solidFill>
              </a:rPr>
              <a:t>This event is sometimes referred to as the “shot heard round the world” because of the impact of</a:t>
            </a:r>
            <a:br>
              <a:rPr lang="en-US" dirty="0">
                <a:solidFill>
                  <a:schemeClr val="bg1"/>
                </a:solidFill>
              </a:rPr>
            </a:br>
            <a:r>
              <a:rPr lang="en-US" dirty="0">
                <a:solidFill>
                  <a:schemeClr val="bg1"/>
                </a:solidFill>
              </a:rPr>
              <a:t>American revolutionary ideals on other nations.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 y="1600200"/>
            <a:ext cx="9117528"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11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4420</TotalTime>
  <Words>684</Words>
  <Application>Microsoft Office PowerPoint</Application>
  <PresentationFormat>On-screen Show (4:3)</PresentationFormat>
  <Paragraphs>42</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Apex</vt:lpstr>
      <vt:lpstr>Key Battles of the Revolutionary War</vt:lpstr>
      <vt:lpstr>Some events and battles of the Revolutionary War were so significant that historians refer to them as “key.”</vt:lpstr>
      <vt:lpstr>We will talk about why these particular battles were turning points in the fighting of the Revolution.</vt:lpstr>
      <vt:lpstr>1. Lexington and Concord</vt:lpstr>
      <vt:lpstr>Lexington and Concord were small towns outside of Boston.</vt:lpstr>
      <vt:lpstr>The first shots of the Revolution were fired at Lexington.</vt:lpstr>
      <vt:lpstr>The British marched out of the city of Boston to capture suspected troublemakers (members of the Sons of Liberty, Sam Adams and John Hancock on their way to the Continental Congress) at Lexington and destroy the military supplies that were stored by the colonists at Concord.</vt:lpstr>
      <vt:lpstr>Minutemen were ready when the British Redcoats arrived at Lexington.</vt:lpstr>
      <vt:lpstr>This event is sometimes referred to as the “shot heard round the world” because of the impact of American revolutionary ideals on other nations.</vt:lpstr>
      <vt:lpstr>As a result, the Second Continental Congress met and named George Washington Commander-in-Chief of the army that gathered around Boston after Lexington and Concord.</vt:lpstr>
      <vt:lpstr>2. The Battle of Bunker (Breed’s) Hill</vt:lpstr>
      <vt:lpstr>The Battle of Bunker (Breed’s) Hill was significant because of what the Americans learned.</vt:lpstr>
      <vt:lpstr>Although the untrained American troops were forced to surrender when they ran out of gunpowder, they inflicted heavy casualties on the British regular army.</vt:lpstr>
      <vt:lpstr>The battle demonstrated the power of the Americans fighting from behind rocks and trees on the British formations (then called “Indian style” and presently known as guerrilla warfare).</vt:lpstr>
      <vt:lpstr>It also showed that Americans would need allies to supply ammunition and assistance.</vt:lpstr>
      <vt:lpstr>The British soon evacuated Boston and sailed to New York where they hoped to find Americans who were still loyal to King George III.</vt:lpstr>
      <vt:lpstr>3. The Battle of Saratoga, New York</vt:lpstr>
      <vt:lpstr>The Battle of Saratoga, New York was the turning point of the war for the American Patriots.</vt:lpstr>
      <vt:lpstr>American forces defeated the British in their attempt to split the colonies at the Hudson River.</vt:lpstr>
      <vt:lpstr>Because of this victory, the French (and the Spanish and Dutch, to a lesser degree) were willing to enter into an alliance with the Americans.</vt:lpstr>
      <vt:lpstr>This alliance, brought about by Benjamin Franklin’s and John Adam’s efforts, provided aid in the form of ships, soldiers, supplies, and financial assistance in return for opportunities to settle old scores in rivalries as well as benefit economically by continuing to trade with the new nation.</vt:lpstr>
      <vt:lpstr>(Individuals enamored with the American cause had already volunteered their military assistance /expertise, such as the Marquis de Lafayette.)</vt:lpstr>
      <vt:lpstr>4. Charleston, South Carolina</vt:lpstr>
      <vt:lpstr>Soon after their defeat in New York, the British turned their attention to South Carolina where they hoped to find a large number of Loyalists.</vt:lpstr>
      <vt:lpstr>Although the first attempt by the British to capture Charleston was thwarted by the tides and the resilience of the palmetto log fort that became known as Fort Moultrie, the British were successful the second time around.</vt:lpstr>
      <vt:lpstr>The port of Charleston, South Carolina was under siege by the British for many days.</vt:lpstr>
      <vt:lpstr>It was attacked by blockading the harbor and cutting off supply lines, until it fell to the British.</vt:lpstr>
      <vt:lpstr>Soon Patriot partisans were fighting the British regular troops and Loyalists forces using hit and run tactics.</vt:lpstr>
      <vt:lpstr>5. Cowpens, South Carolina</vt:lpstr>
      <vt:lpstr>Cowpens was an important battle in South Carolina and showed the cooperation of the regular Continental Army and the irregular partisan forces.</vt:lpstr>
      <vt:lpstr>The partisans led the attack and then fled the field, tricking the British regulars into thinking that the Americans were retreating.</vt:lpstr>
      <vt:lpstr>Instead the partisans lured the British forces into the range of the regular American army.</vt:lpstr>
      <vt:lpstr>The British were soundly defeated and retreated northward toward Virginia, where they would temporarily camp while awaiting transport by the navy to their winter quarters. </vt:lpstr>
      <vt:lpstr>6. Yorktown, Virginia</vt:lpstr>
      <vt:lpstr>Yorktown (a peninsula in Virginia) thus became the final battle of the war.</vt:lpstr>
      <vt:lpstr>The French navy assisted General George Washington and his army by blockading the harbor.</vt:lpstr>
      <vt:lpstr>The blockade prevented British ships from entering the harbor and allowing the British army to escape the American troops on land.</vt:lpstr>
      <vt:lpstr>Surrounded by American and French forces on land and sea, the British were out-maneuvered, defeated and therefore surrendered.</vt:lpstr>
      <vt:lpstr>A peace treaty was negotiated by Benjamin Franklin, John Adams and John Jay was finally agreed upon two years later [Peace of Paris 1783]</vt:lpstr>
    </vt:vector>
  </TitlesOfParts>
  <Company>RH3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Battles of the Revolutionary War</dc:title>
  <dc:creator>ihesstudent</dc:creator>
  <cp:lastModifiedBy>Tonya Denise Janicke</cp:lastModifiedBy>
  <cp:revision>33</cp:revision>
  <dcterms:created xsi:type="dcterms:W3CDTF">2013-01-28T18:48:40Z</dcterms:created>
  <dcterms:modified xsi:type="dcterms:W3CDTF">2013-02-07T19:45:46Z</dcterms:modified>
</cp:coreProperties>
</file>