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72" r:id="rId6"/>
    <p:sldId id="260" r:id="rId7"/>
    <p:sldId id="261" r:id="rId8"/>
    <p:sldId id="263" r:id="rId9"/>
    <p:sldId id="262" r:id="rId10"/>
    <p:sldId id="264" r:id="rId11"/>
    <p:sldId id="265" r:id="rId12"/>
    <p:sldId id="269" r:id="rId13"/>
    <p:sldId id="266" r:id="rId14"/>
    <p:sldId id="273" r:id="rId15"/>
    <p:sldId id="267" r:id="rId16"/>
    <p:sldId id="268"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AB5E959-9948-44AE-B868-345DFB2BF3EC}" type="datetimeFigureOut">
              <a:rPr lang="en-US" smtClean="0"/>
              <a:t>8/6/2012</a:t>
            </a:fld>
            <a:endParaRPr lang="en-US"/>
          </a:p>
        </p:txBody>
      </p:sp>
      <p:sp>
        <p:nvSpPr>
          <p:cNvPr id="16" name="Slide Number Placeholder 15"/>
          <p:cNvSpPr>
            <a:spLocks noGrp="1"/>
          </p:cNvSpPr>
          <p:nvPr>
            <p:ph type="sldNum" sz="quarter" idx="11"/>
          </p:nvPr>
        </p:nvSpPr>
        <p:spPr/>
        <p:txBody>
          <a:bodyPr/>
          <a:lstStyle/>
          <a:p>
            <a:fld id="{D84FA369-774A-48EC-A7DF-7E6F6761E03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B5E959-9948-44AE-B868-345DFB2BF3EC}" type="datetimeFigureOut">
              <a:rPr lang="en-US" smtClean="0"/>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FA369-774A-48EC-A7DF-7E6F6761E0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B5E959-9948-44AE-B868-345DFB2BF3EC}" type="datetimeFigureOut">
              <a:rPr lang="en-US" smtClean="0"/>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FA369-774A-48EC-A7DF-7E6F6761E0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AB5E959-9948-44AE-B868-345DFB2BF3EC}" type="datetimeFigureOut">
              <a:rPr lang="en-US" smtClean="0"/>
              <a:t>8/6/2012</a:t>
            </a:fld>
            <a:endParaRPr lang="en-US"/>
          </a:p>
        </p:txBody>
      </p:sp>
      <p:sp>
        <p:nvSpPr>
          <p:cNvPr id="15" name="Slide Number Placeholder 14"/>
          <p:cNvSpPr>
            <a:spLocks noGrp="1"/>
          </p:cNvSpPr>
          <p:nvPr>
            <p:ph type="sldNum" sz="quarter" idx="15"/>
          </p:nvPr>
        </p:nvSpPr>
        <p:spPr/>
        <p:txBody>
          <a:bodyPr/>
          <a:lstStyle>
            <a:lvl1pPr algn="ctr">
              <a:defRPr/>
            </a:lvl1pPr>
          </a:lstStyle>
          <a:p>
            <a:fld id="{D84FA369-774A-48EC-A7DF-7E6F6761E030}"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B5E959-9948-44AE-B868-345DFB2BF3EC}" type="datetimeFigureOut">
              <a:rPr lang="en-US" smtClean="0"/>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FA369-774A-48EC-A7DF-7E6F6761E030}"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B5E959-9948-44AE-B868-345DFB2BF3EC}" type="datetimeFigureOut">
              <a:rPr lang="en-US" smtClean="0"/>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FA369-774A-48EC-A7DF-7E6F6761E03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84FA369-774A-48EC-A7DF-7E6F6761E030}"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AB5E959-9948-44AE-B868-345DFB2BF3EC}" type="datetimeFigureOut">
              <a:rPr lang="en-US" smtClean="0"/>
              <a:t>8/6/2012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B5E959-9948-44AE-B868-345DFB2BF3EC}" type="datetimeFigureOut">
              <a:rPr lang="en-US" smtClean="0"/>
              <a:t>8/6/2012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4FA369-774A-48EC-A7DF-7E6F6761E03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5E959-9948-44AE-B868-345DFB2BF3EC}" type="datetimeFigureOut">
              <a:rPr lang="en-US" smtClean="0"/>
              <a:t>8/6/2012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4FA369-774A-48EC-A7DF-7E6F6761E0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AB5E959-9948-44AE-B868-345DFB2BF3EC}" type="datetimeFigureOut">
              <a:rPr lang="en-US" smtClean="0"/>
              <a:t>8/6/2012</a:t>
            </a:fld>
            <a:endParaRPr lang="en-US"/>
          </a:p>
        </p:txBody>
      </p:sp>
      <p:sp>
        <p:nvSpPr>
          <p:cNvPr id="9" name="Slide Number Placeholder 8"/>
          <p:cNvSpPr>
            <a:spLocks noGrp="1"/>
          </p:cNvSpPr>
          <p:nvPr>
            <p:ph type="sldNum" sz="quarter" idx="15"/>
          </p:nvPr>
        </p:nvSpPr>
        <p:spPr/>
        <p:txBody>
          <a:bodyPr/>
          <a:lstStyle/>
          <a:p>
            <a:fld id="{D84FA369-774A-48EC-A7DF-7E6F6761E030}"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AB5E959-9948-44AE-B868-345DFB2BF3EC}" type="datetimeFigureOut">
              <a:rPr lang="en-US" smtClean="0"/>
              <a:t>8/6/2012</a:t>
            </a:fld>
            <a:endParaRPr lang="en-US"/>
          </a:p>
        </p:txBody>
      </p:sp>
      <p:sp>
        <p:nvSpPr>
          <p:cNvPr id="9" name="Slide Number Placeholder 8"/>
          <p:cNvSpPr>
            <a:spLocks noGrp="1"/>
          </p:cNvSpPr>
          <p:nvPr>
            <p:ph type="sldNum" sz="quarter" idx="11"/>
          </p:nvPr>
        </p:nvSpPr>
        <p:spPr/>
        <p:txBody>
          <a:bodyPr/>
          <a:lstStyle/>
          <a:p>
            <a:fld id="{D84FA369-774A-48EC-A7DF-7E6F6761E03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AB5E959-9948-44AE-B868-345DFB2BF3EC}" type="datetimeFigureOut">
              <a:rPr lang="en-US" smtClean="0"/>
              <a:t>8/6/2012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84FA369-774A-48EC-A7DF-7E6F6761E030}"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4.1</a:t>
            </a:r>
            <a:endParaRPr lang="en-US" dirty="0"/>
          </a:p>
        </p:txBody>
      </p:sp>
      <p:sp>
        <p:nvSpPr>
          <p:cNvPr id="2" name="Title 1"/>
          <p:cNvSpPr>
            <a:spLocks noGrp="1"/>
          </p:cNvSpPr>
          <p:nvPr>
            <p:ph type="ctrTitle"/>
          </p:nvPr>
        </p:nvSpPr>
        <p:spPr/>
        <p:txBody>
          <a:bodyPr>
            <a:normAutofit/>
          </a:bodyPr>
          <a:lstStyle/>
          <a:p>
            <a:r>
              <a:rPr lang="en-US" dirty="0" smtClean="0"/>
              <a:t>Great Basin Native American tribes</a:t>
            </a:r>
            <a:endParaRPr lang="en-US" dirty="0"/>
          </a:p>
        </p:txBody>
      </p:sp>
    </p:spTree>
    <p:extLst>
      <p:ext uri="{BB962C8B-B14F-4D97-AF65-F5344CB8AC3E}">
        <p14:creationId xmlns:p14="http://schemas.microsoft.com/office/powerpoint/2010/main" val="678383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8763000" cy="1219200"/>
          </a:xfrm>
        </p:spPr>
        <p:txBody>
          <a:bodyPr>
            <a:noAutofit/>
          </a:bodyPr>
          <a:lstStyle/>
          <a:p>
            <a:r>
              <a:rPr lang="en-US" sz="2400" dirty="0"/>
              <a:t>In addition to </a:t>
            </a:r>
            <a:r>
              <a:rPr lang="en-US" sz="2400" dirty="0" err="1"/>
              <a:t>pinyon</a:t>
            </a:r>
            <a:r>
              <a:rPr lang="en-US" sz="2400" dirty="0"/>
              <a:t> nuts, seeds of a variety of grasses, including Indian </a:t>
            </a:r>
            <a:r>
              <a:rPr lang="en-US" sz="2400" dirty="0" smtClean="0"/>
              <a:t>ridge grass</a:t>
            </a:r>
            <a:r>
              <a:rPr lang="en-US" sz="2400" dirty="0"/>
              <a:t>, blazing star, wheatgrass, and wild rye, were major resources for all the Great Basin groups. Where found, acorns, marsh plants, </a:t>
            </a:r>
            <a:r>
              <a:rPr lang="en-US" sz="2400" dirty="0" smtClean="0"/>
              <a:t>camas roots </a:t>
            </a:r>
            <a:r>
              <a:rPr lang="en-US" sz="2400" dirty="0"/>
              <a:t>often formed major resources, while in the southwestern part of the Great Basin, mesquite beans and agave were critical resources for </a:t>
            </a:r>
            <a:r>
              <a:rPr lang="en-US" sz="2400" dirty="0" smtClean="0"/>
              <a:t>other groups</a:t>
            </a:r>
            <a:r>
              <a:rPr lang="en-US" sz="2400" dirty="0"/>
              <a:t>. The mesquite beans were gathered in the spring and eaten either raw or cooked or ground into flour for later use. Agave stalks were cut from the plant, placed in earth ovens, and cooked. </a:t>
            </a:r>
            <a:br>
              <a:rPr lang="en-US" sz="2400" dirty="0"/>
            </a:br>
            <a:endParaRPr lang="en-US" sz="2400" dirty="0"/>
          </a:p>
        </p:txBody>
      </p:sp>
      <p:pic>
        <p:nvPicPr>
          <p:cNvPr id="8194" name="Picture 2" descr="http://www.nps.gov/tuma/naturescience/images/3C_honey_mesquite_p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9" y="3352800"/>
            <a:ext cx="457557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farm4.staticflickr.com/3016/2303870421_1a79c90391_z.jpg?z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350125"/>
            <a:ext cx="3124200" cy="350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5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barn(inVertical)">
                                      <p:cBhvr>
                                        <p:cTn id="14"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4" y="3429000"/>
            <a:ext cx="8991600" cy="1219200"/>
          </a:xfrm>
        </p:spPr>
        <p:txBody>
          <a:bodyPr>
            <a:noAutofit/>
          </a:bodyPr>
          <a:lstStyle/>
          <a:p>
            <a:r>
              <a:rPr lang="en-US" sz="2400" dirty="0"/>
              <a:t>Animals, especially hares, pronghorn antelope, mule deer, bighorn sheep and insects were also important and formed a major aspect of Great Basin subsistence. Hares were important for both their meat and their skins, </a:t>
            </a:r>
            <a:r>
              <a:rPr lang="en-US" sz="2400" dirty="0" smtClean="0"/>
              <a:t>being </a:t>
            </a:r>
            <a:r>
              <a:rPr lang="en-US" sz="2400" dirty="0"/>
              <a:t>processed into a number of useful items including clothing, </a:t>
            </a:r>
            <a:r>
              <a:rPr lang="en-US" sz="2400" dirty="0" smtClean="0"/>
              <a:t>blankets. </a:t>
            </a:r>
            <a:r>
              <a:rPr lang="en-US" sz="2400" dirty="0"/>
              <a:t>And in the southern Great Basin, several large reptiles (such as the desert tortoise and the chuckwalla) were eaten. Insects (including crickets, grasshoppers, shore flies, caterpillars, ants) also formed an important and highly nutritious food source and were purposefully hunted or </a:t>
            </a:r>
            <a:r>
              <a:rPr lang="en-US" sz="2400" dirty="0" smtClean="0"/>
              <a:t>gathered. Waterfowl </a:t>
            </a:r>
            <a:r>
              <a:rPr lang="en-US" sz="2400" dirty="0"/>
              <a:t>were also heavily utilized, as were a number of fish species. Two large fish, the </a:t>
            </a:r>
            <a:r>
              <a:rPr lang="en-US" sz="2400" dirty="0" smtClean="0"/>
              <a:t>Lahontan cutthroat trout and </a:t>
            </a:r>
            <a:r>
              <a:rPr lang="en-US" sz="2400" dirty="0"/>
              <a:t>the </a:t>
            </a:r>
            <a:r>
              <a:rPr lang="en-US" sz="2400" dirty="0" smtClean="0"/>
              <a:t>cui-</a:t>
            </a:r>
            <a:r>
              <a:rPr lang="en-US" sz="2400" dirty="0" err="1" smtClean="0"/>
              <a:t>ui</a:t>
            </a:r>
            <a:r>
              <a:rPr lang="en-US" sz="2400" dirty="0" smtClean="0"/>
              <a:t> sucker were </a:t>
            </a:r>
            <a:r>
              <a:rPr lang="en-US" sz="2400" dirty="0"/>
              <a:t>heavily exploited by the Northern Paiute. </a:t>
            </a:r>
            <a:br>
              <a:rPr lang="en-US" sz="2400" dirty="0"/>
            </a:br>
            <a:endParaRPr lang="en-US" sz="2400" dirty="0"/>
          </a:p>
        </p:txBody>
      </p:sp>
      <p:pic>
        <p:nvPicPr>
          <p:cNvPr id="9218" name="Picture 2" descr="http://dinets.travel.ru/wtjack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267200"/>
            <a:ext cx="2590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erpentrack.com/herps/trips/2010/images/051410/desert_tortoise_2010_05_15_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423" y="4305300"/>
            <a:ext cx="3657600" cy="273862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nevadawilderness.org/images/photo_bridge_chuckwalla_beffort_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2672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nas.er.usgs.gov/XIMAGESERVERX/2009/200904151704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89906"/>
            <a:ext cx="5917223" cy="287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1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wheel(1)">
                                      <p:cBhvr>
                                        <p:cTn id="12" dur="20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randombar(horizontal)">
                                      <p:cBhvr>
                                        <p:cTn id="17" dur="500"/>
                                        <p:tgtEl>
                                          <p:spTgt spid="922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224"/>
                                        </p:tgtEl>
                                        <p:attrNameLst>
                                          <p:attrName>style.visibility</p:attrName>
                                        </p:attrNameLst>
                                      </p:cBhvr>
                                      <p:to>
                                        <p:strVal val="visible"/>
                                      </p:to>
                                    </p:set>
                                    <p:anim calcmode="lin" valueType="num">
                                      <p:cBhvr>
                                        <p:cTn id="22" dur="1000" fill="hold"/>
                                        <p:tgtEl>
                                          <p:spTgt spid="9224"/>
                                        </p:tgtEl>
                                        <p:attrNameLst>
                                          <p:attrName>ppt_w</p:attrName>
                                        </p:attrNameLst>
                                      </p:cBhvr>
                                      <p:tavLst>
                                        <p:tav tm="0">
                                          <p:val>
                                            <p:fltVal val="0"/>
                                          </p:val>
                                        </p:tav>
                                        <p:tav tm="100000">
                                          <p:val>
                                            <p:strVal val="#ppt_w"/>
                                          </p:val>
                                        </p:tav>
                                      </p:tavLst>
                                    </p:anim>
                                    <p:anim calcmode="lin" valueType="num">
                                      <p:cBhvr>
                                        <p:cTn id="23" dur="1000" fill="hold"/>
                                        <p:tgtEl>
                                          <p:spTgt spid="9224"/>
                                        </p:tgtEl>
                                        <p:attrNameLst>
                                          <p:attrName>ppt_h</p:attrName>
                                        </p:attrNameLst>
                                      </p:cBhvr>
                                      <p:tavLst>
                                        <p:tav tm="0">
                                          <p:val>
                                            <p:fltVal val="0"/>
                                          </p:val>
                                        </p:tav>
                                        <p:tav tm="100000">
                                          <p:val>
                                            <p:strVal val="#ppt_h"/>
                                          </p:val>
                                        </p:tav>
                                      </p:tavLst>
                                    </p:anim>
                                    <p:anim calcmode="lin" valueType="num">
                                      <p:cBhvr>
                                        <p:cTn id="24" dur="1000" fill="hold"/>
                                        <p:tgtEl>
                                          <p:spTgt spid="9224"/>
                                        </p:tgtEl>
                                        <p:attrNameLst>
                                          <p:attrName>style.rotation</p:attrName>
                                        </p:attrNameLst>
                                      </p:cBhvr>
                                      <p:tavLst>
                                        <p:tav tm="0">
                                          <p:val>
                                            <p:fltVal val="90"/>
                                          </p:val>
                                        </p:tav>
                                        <p:tav tm="100000">
                                          <p:val>
                                            <p:fltVal val="0"/>
                                          </p:val>
                                        </p:tav>
                                      </p:tavLst>
                                    </p:anim>
                                    <p:animEffect transition="in" filter="fade">
                                      <p:cBhvr>
                                        <p:cTn id="25" dur="1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9038492" cy="1219200"/>
          </a:xfrm>
        </p:spPr>
        <p:txBody>
          <a:bodyPr>
            <a:normAutofit fontScale="90000"/>
          </a:bodyPr>
          <a:lstStyle/>
          <a:p>
            <a:r>
              <a:rPr lang="en-US" dirty="0" smtClean="0"/>
              <a:t>Men did </a:t>
            </a:r>
            <a:r>
              <a:rPr lang="en-US" dirty="0"/>
              <a:t>most of the hunting, although women and children trapped small game while out </a:t>
            </a:r>
            <a:r>
              <a:rPr lang="en-US" dirty="0" smtClean="0"/>
              <a:t>gathering. </a:t>
            </a:r>
            <a:r>
              <a:rPr lang="en-US" dirty="0"/>
              <a:t>Women were the primary providers and preparers of most of the plant foods, collecting the seeds, roots, insects, but men and children assisted during the </a:t>
            </a:r>
            <a:r>
              <a:rPr lang="en-US" dirty="0" err="1"/>
              <a:t>pinyon</a:t>
            </a:r>
            <a:r>
              <a:rPr lang="en-US" dirty="0"/>
              <a:t> harvest. </a:t>
            </a:r>
            <a:br>
              <a:rPr lang="en-US" dirty="0"/>
            </a:br>
            <a:endParaRPr lang="en-US" dirty="0"/>
          </a:p>
        </p:txBody>
      </p:sp>
      <p:pic>
        <p:nvPicPr>
          <p:cNvPr id="10242" name="Picture 2" descr="http://postville8.pbworks.com/f/1255057311/paiute-indians18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066800"/>
            <a:ext cx="3921607"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75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 y="1295400"/>
            <a:ext cx="9123484" cy="1219200"/>
          </a:xfrm>
        </p:spPr>
        <p:txBody>
          <a:bodyPr>
            <a:noAutofit/>
          </a:bodyPr>
          <a:lstStyle/>
          <a:p>
            <a:r>
              <a:rPr lang="en-US" sz="2400" dirty="0"/>
              <a:t>Some groups lived in exceptionally rich lake-side or marshy environments and dwelt in larger, more sedentary camps for most of the </a:t>
            </a:r>
            <a:r>
              <a:rPr lang="en-US" sz="2400" dirty="0" smtClean="0"/>
              <a:t>year. </a:t>
            </a:r>
            <a:r>
              <a:rPr lang="en-US" sz="2400" dirty="0"/>
              <a:t>Where conditions allowed, winter encampments often were made up of many family units, </a:t>
            </a:r>
            <a:r>
              <a:rPr lang="en-US" sz="2400" dirty="0" smtClean="0"/>
              <a:t>where large </a:t>
            </a:r>
            <a:r>
              <a:rPr lang="en-US" sz="2400" dirty="0"/>
              <a:t>semi-subterranean houses were maintained. W</a:t>
            </a:r>
            <a:r>
              <a:rPr lang="en-US" sz="2400" dirty="0" smtClean="0"/>
              <a:t>hen </a:t>
            </a:r>
            <a:r>
              <a:rPr lang="en-US" sz="2400" dirty="0"/>
              <a:t>late spring arrived, the band tended to disperse into smaller </a:t>
            </a:r>
            <a:r>
              <a:rPr lang="en-US" sz="2400" dirty="0" smtClean="0"/>
              <a:t>family </a:t>
            </a:r>
            <a:r>
              <a:rPr lang="en-US" sz="2400" dirty="0"/>
              <a:t>units who would move through the </a:t>
            </a:r>
            <a:r>
              <a:rPr lang="en-US" sz="2400" dirty="0" smtClean="0"/>
              <a:t>territory </a:t>
            </a:r>
            <a:r>
              <a:rPr lang="en-US" sz="2400" dirty="0"/>
              <a:t>hunting and collecting. </a:t>
            </a:r>
          </a:p>
        </p:txBody>
      </p:sp>
      <p:pic>
        <p:nvPicPr>
          <p:cNvPr id="12290" name="Picture 2" descr="http://memory.loc.gov/award/iencurt/cp15/cp15009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 y="2797637"/>
            <a:ext cx="4871540" cy="393433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memory.loc.gov/award/iencurt/cp19/cp19003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71260"/>
            <a:ext cx="4408141" cy="356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46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anim calcmode="lin" valueType="num">
                                      <p:cBhvr>
                                        <p:cTn id="8" dur="2000" fill="hold"/>
                                        <p:tgtEl>
                                          <p:spTgt spid="12290"/>
                                        </p:tgtEl>
                                        <p:attrNameLst>
                                          <p:attrName>ppt_w</p:attrName>
                                        </p:attrNameLst>
                                      </p:cBhvr>
                                      <p:tavLst>
                                        <p:tav tm="0" fmla="#ppt_w*sin(2.5*pi*$)">
                                          <p:val>
                                            <p:fltVal val="0"/>
                                          </p:val>
                                        </p:tav>
                                        <p:tav tm="100000">
                                          <p:val>
                                            <p:fltVal val="1"/>
                                          </p:val>
                                        </p:tav>
                                      </p:tavLst>
                                    </p:anim>
                                    <p:anim calcmode="lin" valueType="num">
                                      <p:cBhvr>
                                        <p:cTn id="9" dur="2000" fill="hold"/>
                                        <p:tgtEl>
                                          <p:spTgt spid="1229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2292"/>
                                        </p:tgtEl>
                                        <p:attrNameLst>
                                          <p:attrName>style.visibility</p:attrName>
                                        </p:attrNameLst>
                                      </p:cBhvr>
                                      <p:to>
                                        <p:strVal val="visible"/>
                                      </p:to>
                                    </p:set>
                                    <p:animEffect transition="in" filter="wipe(down)">
                                      <p:cBhvr>
                                        <p:cTn id="14" dur="580">
                                          <p:stCondLst>
                                            <p:cond delay="0"/>
                                          </p:stCondLst>
                                        </p:cTn>
                                        <p:tgtEl>
                                          <p:spTgt spid="12292"/>
                                        </p:tgtEl>
                                      </p:cBhvr>
                                    </p:animEffect>
                                    <p:anim calcmode="lin" valueType="num">
                                      <p:cBhvr>
                                        <p:cTn id="15"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20" dur="26">
                                          <p:stCondLst>
                                            <p:cond delay="650"/>
                                          </p:stCondLst>
                                        </p:cTn>
                                        <p:tgtEl>
                                          <p:spTgt spid="12292"/>
                                        </p:tgtEl>
                                      </p:cBhvr>
                                      <p:to x="100000" y="60000"/>
                                    </p:animScale>
                                    <p:animScale>
                                      <p:cBhvr>
                                        <p:cTn id="21" dur="166" decel="50000">
                                          <p:stCondLst>
                                            <p:cond delay="676"/>
                                          </p:stCondLst>
                                        </p:cTn>
                                        <p:tgtEl>
                                          <p:spTgt spid="12292"/>
                                        </p:tgtEl>
                                      </p:cBhvr>
                                      <p:to x="100000" y="100000"/>
                                    </p:animScale>
                                    <p:animScale>
                                      <p:cBhvr>
                                        <p:cTn id="22" dur="26">
                                          <p:stCondLst>
                                            <p:cond delay="1312"/>
                                          </p:stCondLst>
                                        </p:cTn>
                                        <p:tgtEl>
                                          <p:spTgt spid="12292"/>
                                        </p:tgtEl>
                                      </p:cBhvr>
                                      <p:to x="100000" y="80000"/>
                                    </p:animScale>
                                    <p:animScale>
                                      <p:cBhvr>
                                        <p:cTn id="23" dur="166" decel="50000">
                                          <p:stCondLst>
                                            <p:cond delay="1338"/>
                                          </p:stCondLst>
                                        </p:cTn>
                                        <p:tgtEl>
                                          <p:spTgt spid="12292"/>
                                        </p:tgtEl>
                                      </p:cBhvr>
                                      <p:to x="100000" y="100000"/>
                                    </p:animScale>
                                    <p:animScale>
                                      <p:cBhvr>
                                        <p:cTn id="24" dur="26">
                                          <p:stCondLst>
                                            <p:cond delay="1642"/>
                                          </p:stCondLst>
                                        </p:cTn>
                                        <p:tgtEl>
                                          <p:spTgt spid="12292"/>
                                        </p:tgtEl>
                                      </p:cBhvr>
                                      <p:to x="100000" y="90000"/>
                                    </p:animScale>
                                    <p:animScale>
                                      <p:cBhvr>
                                        <p:cTn id="25" dur="166" decel="50000">
                                          <p:stCondLst>
                                            <p:cond delay="1668"/>
                                          </p:stCondLst>
                                        </p:cTn>
                                        <p:tgtEl>
                                          <p:spTgt spid="12292"/>
                                        </p:tgtEl>
                                      </p:cBhvr>
                                      <p:to x="100000" y="100000"/>
                                    </p:animScale>
                                    <p:animScale>
                                      <p:cBhvr>
                                        <p:cTn id="26" dur="26">
                                          <p:stCondLst>
                                            <p:cond delay="1808"/>
                                          </p:stCondLst>
                                        </p:cTn>
                                        <p:tgtEl>
                                          <p:spTgt spid="12292"/>
                                        </p:tgtEl>
                                      </p:cBhvr>
                                      <p:to x="100000" y="95000"/>
                                    </p:animScale>
                                    <p:animScale>
                                      <p:cBhvr>
                                        <p:cTn id="27" dur="166" decel="50000">
                                          <p:stCondLst>
                                            <p:cond delay="1834"/>
                                          </p:stCondLst>
                                        </p:cTn>
                                        <p:tgtEl>
                                          <p:spTgt spid="1229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8991600" cy="1219200"/>
          </a:xfrm>
        </p:spPr>
        <p:txBody>
          <a:bodyPr>
            <a:normAutofit fontScale="90000"/>
          </a:bodyPr>
          <a:lstStyle/>
          <a:p>
            <a:r>
              <a:rPr lang="en-US" sz="4400" dirty="0"/>
              <a:t>During the summer, housing usually consisted of windbreaks and shade or lightly built, </a:t>
            </a:r>
            <a:r>
              <a:rPr lang="en-US" sz="4400" dirty="0" smtClean="0"/>
              <a:t>dome shaped </a:t>
            </a:r>
            <a:r>
              <a:rPr lang="en-US" sz="4400" dirty="0"/>
              <a:t>structures made of brush. </a:t>
            </a:r>
            <a:endParaRPr lang="en-US" dirty="0"/>
          </a:p>
        </p:txBody>
      </p:sp>
      <p:pic>
        <p:nvPicPr>
          <p:cNvPr id="11266" name="Picture 2" descr="http://www.fishersville-umc.org/classes/nac/Pics/ApacheWicki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90800"/>
            <a:ext cx="556260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99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23" y="4724400"/>
            <a:ext cx="8915400" cy="1219200"/>
          </a:xfrm>
        </p:spPr>
        <p:txBody>
          <a:bodyPr>
            <a:normAutofit fontScale="90000"/>
          </a:bodyPr>
          <a:lstStyle/>
          <a:p>
            <a:r>
              <a:rPr lang="en-US" dirty="0"/>
              <a:t>Each family </a:t>
            </a:r>
            <a:r>
              <a:rPr lang="en-US" dirty="0" smtClean="0"/>
              <a:t>had </a:t>
            </a:r>
            <a:r>
              <a:rPr lang="en-US" dirty="0"/>
              <a:t>a headman who was given responsibility by consensus. A headman's title, </a:t>
            </a:r>
            <a:r>
              <a:rPr lang="en-US" i="1" dirty="0" err="1"/>
              <a:t>degwani</a:t>
            </a:r>
            <a:r>
              <a:rPr lang="en-US" dirty="0"/>
              <a:t>, meaning "talker" ,and indicates his most important function: </a:t>
            </a:r>
            <a:r>
              <a:rPr lang="en-US" dirty="0" smtClean="0"/>
              <a:t>being responsible </a:t>
            </a:r>
            <a:r>
              <a:rPr lang="en-US" dirty="0"/>
              <a:t>for keeping track of plant and animal resources and relating this information to </a:t>
            </a:r>
            <a:r>
              <a:rPr lang="en-US" dirty="0" smtClean="0"/>
              <a:t>families </a:t>
            </a:r>
            <a:r>
              <a:rPr lang="en-US" dirty="0"/>
              <a:t>in order to facilitate scheduling of resource procurement activities. </a:t>
            </a:r>
            <a:br>
              <a:rPr lang="en-US" dirty="0"/>
            </a:br>
            <a:endParaRPr lang="en-US" dirty="0"/>
          </a:p>
        </p:txBody>
      </p:sp>
      <p:pic>
        <p:nvPicPr>
          <p:cNvPr id="13314" name="Picture 2" descr="http://mpc.byu.edu/Assets/CultureCases/images/GBI/chiefwas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14400"/>
            <a:ext cx="5257800" cy="630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68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52600"/>
            <a:ext cx="8763000" cy="1219200"/>
          </a:xfrm>
        </p:spPr>
        <p:txBody>
          <a:bodyPr>
            <a:noAutofit/>
          </a:bodyPr>
          <a:lstStyle/>
          <a:p>
            <a:r>
              <a:rPr lang="en-US" sz="2400" dirty="0" smtClean="0"/>
              <a:t>Religious </a:t>
            </a:r>
            <a:r>
              <a:rPr lang="en-US" sz="2400" dirty="0"/>
              <a:t>activity among the Great Basin peoples can be divided into two basic categories: individual, and group </a:t>
            </a:r>
            <a:r>
              <a:rPr lang="en-US" sz="2400" dirty="0" smtClean="0"/>
              <a:t>ceremonies. </a:t>
            </a:r>
            <a:r>
              <a:rPr lang="en-US" sz="2400" dirty="0"/>
              <a:t>In terms of individual religious activities, nearly all adults sought "power" through a spirit helper that appeared during a dream or during a vision quest. Such helpers aided </a:t>
            </a:r>
            <a:r>
              <a:rPr lang="en-US" sz="2400" dirty="0" smtClean="0"/>
              <a:t>people </a:t>
            </a:r>
            <a:r>
              <a:rPr lang="en-US" sz="2400" dirty="0"/>
              <a:t>in certain activities such as hunting, fishing, gambling, or doctoring. Certain forms of individual life crises, such as </a:t>
            </a:r>
            <a:r>
              <a:rPr lang="en-US" sz="2400" dirty="0" smtClean="0"/>
              <a:t>birth and </a:t>
            </a:r>
            <a:r>
              <a:rPr lang="en-US" sz="2400" dirty="0"/>
              <a:t>death were also marked by </a:t>
            </a:r>
            <a:r>
              <a:rPr lang="en-US" sz="2400" dirty="0" smtClean="0"/>
              <a:t>religious rituals.</a:t>
            </a:r>
            <a:endParaRPr lang="en-US" sz="2400" dirty="0"/>
          </a:p>
        </p:txBody>
      </p:sp>
      <p:pic>
        <p:nvPicPr>
          <p:cNvPr id="14338" name="Picture 2" descr="http://what-when-how.com/wp-content/uploads/2011/06/tmp1044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96662"/>
            <a:ext cx="609600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61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686800" cy="1219200"/>
          </a:xfrm>
        </p:spPr>
        <p:txBody>
          <a:bodyPr>
            <a:noAutofit/>
          </a:bodyPr>
          <a:lstStyle/>
          <a:p>
            <a:r>
              <a:rPr lang="en-US" sz="2400" dirty="0" smtClean="0"/>
              <a:t>Ceremonial activities were </a:t>
            </a:r>
            <a:r>
              <a:rPr lang="en-US" sz="2400" dirty="0"/>
              <a:t>limited to dances held following </a:t>
            </a:r>
            <a:r>
              <a:rPr lang="en-US" sz="2400" dirty="0" smtClean="0"/>
              <a:t>activities</a:t>
            </a:r>
            <a:r>
              <a:rPr lang="en-US" sz="2400" dirty="0"/>
              <a:t>, such as the </a:t>
            </a:r>
            <a:r>
              <a:rPr lang="en-US" sz="2400" dirty="0" err="1"/>
              <a:t>pinyon</a:t>
            </a:r>
            <a:r>
              <a:rPr lang="en-US" sz="2400" dirty="0"/>
              <a:t> harvest, or fish runs, or communal rabbit or pronghorn antelope hunts. The </a:t>
            </a:r>
            <a:r>
              <a:rPr lang="en-US" sz="2400" b="1" dirty="0"/>
              <a:t>Round Dance</a:t>
            </a:r>
            <a:r>
              <a:rPr lang="en-US" sz="2400" dirty="0"/>
              <a:t>, a circle dance with a hopping and shuffling step, and </a:t>
            </a:r>
            <a:r>
              <a:rPr lang="en-US" sz="2400" dirty="0" smtClean="0"/>
              <a:t>held </a:t>
            </a:r>
            <a:r>
              <a:rPr lang="en-US" sz="2400" dirty="0"/>
              <a:t>in a </a:t>
            </a:r>
            <a:r>
              <a:rPr lang="en-US" sz="2400" dirty="0" smtClean="0"/>
              <a:t>corral. </a:t>
            </a:r>
            <a:r>
              <a:rPr lang="en-US" sz="2400" dirty="0"/>
              <a:t>It functioned both as a recreational activity as well as a rite of thanks and fertility, aimed at increasing the food supply and bringing rain. </a:t>
            </a:r>
            <a:br>
              <a:rPr lang="en-US" sz="2400" dirty="0"/>
            </a:br>
            <a:endParaRPr lang="en-US" sz="2400" dirty="0"/>
          </a:p>
        </p:txBody>
      </p:sp>
      <p:pic>
        <p:nvPicPr>
          <p:cNvPr id="15362" name="Picture 2" descr="http://lajhsslab.com/Native_Americans/images/ghostdancepa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2209799"/>
            <a:ext cx="6534884"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2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95600"/>
            <a:ext cx="9067800" cy="1219200"/>
          </a:xfrm>
        </p:spPr>
        <p:txBody>
          <a:bodyPr>
            <a:normAutofit fontScale="90000"/>
          </a:bodyPr>
          <a:lstStyle/>
          <a:p>
            <a:r>
              <a:rPr lang="en-US" dirty="0"/>
              <a:t>The primary religious figures were the shamans, part-time specialists who possessed considerable "power" and used it for curing illnesses, controlling animals and the weather. Although most Great Basin shamans were males, female shamans were not uncommon. </a:t>
            </a:r>
          </a:p>
        </p:txBody>
      </p:sp>
      <p:pic>
        <p:nvPicPr>
          <p:cNvPr id="16386" name="Picture 2" descr="http://www.fluryco.com/images/ca_hupa_female_sha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791003"/>
            <a:ext cx="4495800" cy="606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32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914400"/>
            <a:ext cx="8610600" cy="1219200"/>
          </a:xfrm>
        </p:spPr>
        <p:txBody>
          <a:bodyPr>
            <a:normAutofit fontScale="90000"/>
          </a:bodyPr>
          <a:lstStyle/>
          <a:p>
            <a:r>
              <a:rPr lang="en-US" b="1" dirty="0"/>
              <a:t>Great Basin </a:t>
            </a:r>
            <a:r>
              <a:rPr lang="en-US" dirty="0"/>
              <a:t>Native Americans lived in the region east of the Northwest coast in </a:t>
            </a:r>
            <a:r>
              <a:rPr lang="en-US" dirty="0" smtClean="0"/>
              <a:t>today’s Nevada</a:t>
            </a:r>
            <a:r>
              <a:rPr lang="en-US" dirty="0"/>
              <a:t>, Idaho, and Utah.</a:t>
            </a:r>
          </a:p>
        </p:txBody>
      </p:sp>
      <p:pic>
        <p:nvPicPr>
          <p:cNvPr id="1026" name="Picture 2" descr="http://media.web.britannica.com/eb-media/53/132353-004-DEBAD64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2246"/>
            <a:ext cx="4724400" cy="442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04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534400" cy="1219200"/>
          </a:xfrm>
        </p:spPr>
        <p:txBody>
          <a:bodyPr>
            <a:noAutofit/>
          </a:bodyPr>
          <a:lstStyle/>
          <a:p>
            <a:r>
              <a:rPr lang="en-US" sz="3200" dirty="0"/>
              <a:t>The Great Basin is a land of </a:t>
            </a:r>
            <a:r>
              <a:rPr lang="en-US" sz="3200" b="1" dirty="0"/>
              <a:t>great environmental diversity</a:t>
            </a:r>
            <a:r>
              <a:rPr lang="en-US" sz="3200" dirty="0"/>
              <a:t> and dramatic contrasts -- high mountains and arid plains, deep canyons and occasional bountiful lakes </a:t>
            </a:r>
            <a:r>
              <a:rPr lang="en-US" sz="3200" dirty="0" smtClean="0"/>
              <a:t>. </a:t>
            </a:r>
            <a:endParaRPr lang="en-US" sz="3200" dirty="0"/>
          </a:p>
        </p:txBody>
      </p:sp>
      <p:pic>
        <p:nvPicPr>
          <p:cNvPr id="1026" name="Picture 2" descr="http://i.images.cdn.fotopedia.com/flickr-3728373572-original/US_National_Parks/Nevada/Great_Basin_National_Park/Snake_Range/Wheeler_Peak/Wheeler_Pea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905000"/>
            <a:ext cx="3272367" cy="2454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ashoecounty.us/repository/images/28/greatBasi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38" y="2362200"/>
            <a:ext cx="452437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academic.ru/pictures/dewiki/83/Stella_Lake_Great_Bas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799"/>
            <a:ext cx="7354385" cy="490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700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barn(inVertical)">
                                      <p:cBhvr>
                                        <p:cTn id="2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915400" cy="1219200"/>
          </a:xfrm>
        </p:spPr>
        <p:txBody>
          <a:bodyPr>
            <a:noAutofit/>
          </a:bodyPr>
          <a:lstStyle/>
          <a:p>
            <a:r>
              <a:rPr lang="en-US" sz="3200" dirty="0"/>
              <a:t>The climate </a:t>
            </a:r>
            <a:r>
              <a:rPr lang="en-US" sz="3200" dirty="0" smtClean="0"/>
              <a:t>changes,  average </a:t>
            </a:r>
            <a:r>
              <a:rPr lang="en-US" sz="3200" dirty="0"/>
              <a:t>summer temperatures are high (often over 100 degrees), winters are cold (temperatures sometimes falling to 20 degrees below zero</a:t>
            </a:r>
            <a:r>
              <a:rPr lang="en-US" sz="3200" dirty="0" smtClean="0"/>
              <a:t>).  </a:t>
            </a:r>
            <a:endParaRPr lang="en-US" sz="3200" dirty="0"/>
          </a:p>
        </p:txBody>
      </p:sp>
      <p:pic>
        <p:nvPicPr>
          <p:cNvPr id="2050" name="Picture 2" descr="http://www.geog.ucsb.edu/~joel/g148_f09/readings/basin_range/inyos_080621_012_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2" y="1905000"/>
            <a:ext cx="4655038" cy="34912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thumb/a/a1/Utah_winter_scene_in_Great_Basin.jpg/800px-Utah_winter_scene_in_Great_Bas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07689"/>
            <a:ext cx="52578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16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1000" fill="hold"/>
                                        <p:tgtEl>
                                          <p:spTgt spid="2052"/>
                                        </p:tgtEl>
                                        <p:attrNameLst>
                                          <p:attrName>ppt_w</p:attrName>
                                        </p:attrNameLst>
                                      </p:cBhvr>
                                      <p:tavLst>
                                        <p:tav tm="0">
                                          <p:val>
                                            <p:fltVal val="0"/>
                                          </p:val>
                                        </p:tav>
                                        <p:tav tm="100000">
                                          <p:val>
                                            <p:strVal val="#ppt_w"/>
                                          </p:val>
                                        </p:tav>
                                      </p:tavLst>
                                    </p:anim>
                                    <p:anim calcmode="lin" valueType="num">
                                      <p:cBhvr>
                                        <p:cTn id="13" dur="1000" fill="hold"/>
                                        <p:tgtEl>
                                          <p:spTgt spid="2052"/>
                                        </p:tgtEl>
                                        <p:attrNameLst>
                                          <p:attrName>ppt_h</p:attrName>
                                        </p:attrNameLst>
                                      </p:cBhvr>
                                      <p:tavLst>
                                        <p:tav tm="0">
                                          <p:val>
                                            <p:fltVal val="0"/>
                                          </p:val>
                                        </p:tav>
                                        <p:tav tm="100000">
                                          <p:val>
                                            <p:strVal val="#ppt_h"/>
                                          </p:val>
                                        </p:tav>
                                      </p:tavLst>
                                    </p:anim>
                                    <p:anim calcmode="lin" valueType="num">
                                      <p:cBhvr>
                                        <p:cTn id="14" dur="1000" fill="hold"/>
                                        <p:tgtEl>
                                          <p:spTgt spid="2052"/>
                                        </p:tgtEl>
                                        <p:attrNameLst>
                                          <p:attrName>style.rotation</p:attrName>
                                        </p:attrNameLst>
                                      </p:cBhvr>
                                      <p:tavLst>
                                        <p:tav tm="0">
                                          <p:val>
                                            <p:fltVal val="90"/>
                                          </p:val>
                                        </p:tav>
                                        <p:tav tm="100000">
                                          <p:val>
                                            <p:fltVal val="0"/>
                                          </p:val>
                                        </p:tav>
                                      </p:tavLst>
                                    </p:anim>
                                    <p:animEffect transition="in" filter="fade">
                                      <p:cBhvr>
                                        <p:cTn id="15"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 y="3048000"/>
            <a:ext cx="8839200" cy="1219200"/>
          </a:xfrm>
        </p:spPr>
        <p:txBody>
          <a:bodyPr>
            <a:normAutofit fontScale="90000"/>
          </a:bodyPr>
          <a:lstStyle/>
          <a:p>
            <a:r>
              <a:rPr lang="en-US" sz="4400" dirty="0"/>
              <a:t>In addition, the amount of rainfall varies dramatically from year to year. Thus, in one year a potential plant food source can be anywhere from two to six times more plentiful than it was last year; or it can be two to six times less plentiful.</a:t>
            </a:r>
            <a:br>
              <a:rPr lang="en-US" sz="4400" dirty="0"/>
            </a:br>
            <a:endParaRPr lang="en-US" dirty="0"/>
          </a:p>
        </p:txBody>
      </p:sp>
      <p:pic>
        <p:nvPicPr>
          <p:cNvPr id="3074" name="Picture 2" descr="http://library.thinkquest.org/28855/pictures/greatbas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3962400"/>
            <a:ext cx="4943475" cy="2828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ibrary.thinkquest.org/28855/pictures/greatbas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05237"/>
            <a:ext cx="4810125"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58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2000"/>
                                        <p:tgtEl>
                                          <p:spTgt spid="3076"/>
                                        </p:tgtEl>
                                      </p:cBhvr>
                                    </p:animEffect>
                                    <p:anim calcmode="lin" valueType="num">
                                      <p:cBhvr>
                                        <p:cTn id="15" dur="2000" fill="hold"/>
                                        <p:tgtEl>
                                          <p:spTgt spid="3076"/>
                                        </p:tgtEl>
                                        <p:attrNameLst>
                                          <p:attrName>ppt_w</p:attrName>
                                        </p:attrNameLst>
                                      </p:cBhvr>
                                      <p:tavLst>
                                        <p:tav tm="0" fmla="#ppt_w*sin(2.5*pi*$)">
                                          <p:val>
                                            <p:fltVal val="0"/>
                                          </p:val>
                                        </p:tav>
                                        <p:tav tm="100000">
                                          <p:val>
                                            <p:fltVal val="1"/>
                                          </p:val>
                                        </p:tav>
                                      </p:tavLst>
                                    </p:anim>
                                    <p:anim calcmode="lin" valueType="num">
                                      <p:cBhvr>
                                        <p:cTn id="16" dur="2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14600"/>
            <a:ext cx="8839200" cy="1219200"/>
          </a:xfrm>
        </p:spPr>
        <p:txBody>
          <a:bodyPr>
            <a:noAutofit/>
          </a:bodyPr>
          <a:lstStyle/>
          <a:p>
            <a:r>
              <a:rPr lang="en-US" sz="2400" dirty="0"/>
              <a:t>Vegetation varies widely throughout the Basin. The lower slopes of the mountain ranges support sagebrush grasslands, while juniper and </a:t>
            </a:r>
            <a:r>
              <a:rPr lang="en-US" sz="2400" dirty="0" err="1"/>
              <a:t>pinyon</a:t>
            </a:r>
            <a:r>
              <a:rPr lang="en-US" sz="2400" dirty="0"/>
              <a:t> woodlands occur at higher elevations, followed, </a:t>
            </a:r>
            <a:r>
              <a:rPr lang="en-US" sz="2400" dirty="0" smtClean="0"/>
              <a:t>by </a:t>
            </a:r>
            <a:r>
              <a:rPr lang="en-US" sz="2400" dirty="0"/>
              <a:t>forests of scrub oak, ponderosa pine, aspen, spruce and fir. In the low basins of the Mohave Desert of southern California and Nevada, creosote bush and rabbit bush are the dominant plants, while the high deserts are blanketed with saltbush and sagebrush. Numerous seed-bearing grass species, such as Indian rice grass and wheatgrass, are common in the high desert areas.</a:t>
            </a:r>
            <a:br>
              <a:rPr lang="en-US" sz="2400" dirty="0"/>
            </a:br>
            <a:endParaRPr lang="en-US" sz="2400" dirty="0"/>
          </a:p>
        </p:txBody>
      </p:sp>
      <p:pic>
        <p:nvPicPr>
          <p:cNvPr id="4098" name="Picture 2" descr="http://www.itsnature.org/Plant_Life/images/article-pics/Big_Sagebru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 y="3648808"/>
            <a:ext cx="47625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fs.fed.us/database/feis/plants/shrub/acasph/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388" y="3533577"/>
            <a:ext cx="4482612" cy="34291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mpcer.nau.edu/gradient/images/plants/a_rosula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754" y="3682970"/>
            <a:ext cx="4972050" cy="330032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mpcer.nau.edu/gradient/images/plants/p_arista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59498"/>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59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circle(in)">
                                      <p:cBhvr>
                                        <p:cTn id="25" dur="2000"/>
                                        <p:tgtEl>
                                          <p:spTgt spid="410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barn(inVertical)">
                                      <p:cBhvr>
                                        <p:cTn id="30" dur="500"/>
                                        <p:tgtEl>
                                          <p:spTgt spid="410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104"/>
                                        </p:tgtEl>
                                        <p:attrNameLst>
                                          <p:attrName>style.visibility</p:attrName>
                                        </p:attrNameLst>
                                      </p:cBhvr>
                                      <p:to>
                                        <p:strVal val="visible"/>
                                      </p:to>
                                    </p:set>
                                    <p:animEffect transition="in" filter="barn(inVertical)">
                                      <p:cBhvr>
                                        <p:cTn id="35"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219200"/>
          </a:xfrm>
        </p:spPr>
        <p:txBody>
          <a:bodyPr>
            <a:noAutofit/>
          </a:bodyPr>
          <a:lstStyle/>
          <a:p>
            <a:r>
              <a:rPr lang="en-US" sz="2400" dirty="0"/>
              <a:t>Nearly all Great basin people were highly mobile </a:t>
            </a:r>
            <a:r>
              <a:rPr lang="en-US" sz="2400" b="1" dirty="0"/>
              <a:t>gatherers and hunters</a:t>
            </a:r>
            <a:r>
              <a:rPr lang="en-US" sz="2400" dirty="0"/>
              <a:t>, following a seasonal cycle of movements designed to exploit available plant and animal resources in the most efficient manner. </a:t>
            </a:r>
          </a:p>
        </p:txBody>
      </p:sp>
      <p:pic>
        <p:nvPicPr>
          <p:cNvPr id="5122" name="Picture 2" descr="http://www.legendsofamerica.com/photos-nativeamerican/Bannock%20Indians-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93858" cy="555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86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 y="2362200"/>
            <a:ext cx="8971085" cy="1219200"/>
          </a:xfrm>
        </p:spPr>
        <p:txBody>
          <a:bodyPr>
            <a:noAutofit/>
          </a:bodyPr>
          <a:lstStyle/>
          <a:p>
            <a:r>
              <a:rPr lang="en-US" sz="2800" dirty="0"/>
              <a:t>The majority of their food (between 70-80%) was procured by gathering plants, and the </a:t>
            </a:r>
            <a:r>
              <a:rPr lang="en-US" sz="2800" dirty="0" smtClean="0"/>
              <a:t>main  source </a:t>
            </a:r>
            <a:r>
              <a:rPr lang="en-US" sz="2800" dirty="0"/>
              <a:t>were </a:t>
            </a:r>
            <a:r>
              <a:rPr lang="en-US" sz="2800" dirty="0" err="1"/>
              <a:t>pinyon</a:t>
            </a:r>
            <a:r>
              <a:rPr lang="en-US" sz="2800" dirty="0"/>
              <a:t> nuts. Pine nuts were for most all groups the major winter staple, allowing </a:t>
            </a:r>
            <a:r>
              <a:rPr lang="en-US" sz="2800" dirty="0" smtClean="0"/>
              <a:t>people </a:t>
            </a:r>
            <a:r>
              <a:rPr lang="en-US" sz="2800" dirty="0"/>
              <a:t>to establish multi-family camps near </a:t>
            </a:r>
            <a:r>
              <a:rPr lang="en-US" sz="2800" dirty="0" err="1"/>
              <a:t>pinyon</a:t>
            </a:r>
            <a:r>
              <a:rPr lang="en-US" sz="2800" dirty="0"/>
              <a:t> groves. The nuts were harvested during the late summer and early fall and. When needed, the nuts were cracked open, the nut meat extracted and parched, then ground into flour with milling stones, and eaten in the form of a mush or gruel. </a:t>
            </a:r>
          </a:p>
        </p:txBody>
      </p:sp>
      <p:pic>
        <p:nvPicPr>
          <p:cNvPr id="6146" name="Picture 2" descr="http://ts2.mm.bing.net/th?id=I4997053355524429&amp;pid=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05200"/>
            <a:ext cx="49149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9/94/Pinyon_cones_with_pine_nu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128402"/>
            <a:ext cx="5638800" cy="372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fade">
                                      <p:cBhvr>
                                        <p:cTn id="1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8839200" cy="1219200"/>
          </a:xfrm>
        </p:spPr>
        <p:txBody>
          <a:bodyPr>
            <a:normAutofit fontScale="90000"/>
          </a:bodyPr>
          <a:lstStyle/>
          <a:p>
            <a:r>
              <a:rPr lang="en-US" sz="4400" dirty="0"/>
              <a:t>Because of the importance of </a:t>
            </a:r>
            <a:r>
              <a:rPr lang="en-US" sz="4400" dirty="0" err="1"/>
              <a:t>pinyon</a:t>
            </a:r>
            <a:r>
              <a:rPr lang="en-US" sz="4400" dirty="0"/>
              <a:t> nuts in the lives of the Great Basin people, a certain amount of ceremonialism was associated with the </a:t>
            </a:r>
            <a:r>
              <a:rPr lang="en-US" sz="4400" dirty="0" err="1"/>
              <a:t>pinyon</a:t>
            </a:r>
            <a:r>
              <a:rPr lang="en-US" sz="4400" dirty="0"/>
              <a:t> harvest .</a:t>
            </a:r>
            <a:endParaRPr lang="en-US" dirty="0"/>
          </a:p>
        </p:txBody>
      </p:sp>
      <p:pic>
        <p:nvPicPr>
          <p:cNvPr id="7170" name="Picture 2" descr="http://desmond.imageshack.us/Himg139/scaled.php?server=139&amp;filename=paiutepinenutharvest.jpg&amp;res=l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61260"/>
            <a:ext cx="6172200" cy="432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7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184</TotalTime>
  <Words>1041</Words>
  <Application>Microsoft Office PowerPoint</Application>
  <PresentationFormat>On-screen Show (4:3)</PresentationFormat>
  <Paragraphs>19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Paper</vt:lpstr>
      <vt:lpstr>Great Basin Native American tribes</vt:lpstr>
      <vt:lpstr>Great Basin Native Americans lived in the region east of the Northwest coast in today’s Nevada, Idaho, and Utah.</vt:lpstr>
      <vt:lpstr>The Great Basin is a land of great environmental diversity and dramatic contrasts -- high mountains and arid plains, deep canyons and occasional bountiful lakes . </vt:lpstr>
      <vt:lpstr>The climate changes,  average summer temperatures are high (often over 100 degrees), winters are cold (temperatures sometimes falling to 20 degrees below zero).  </vt:lpstr>
      <vt:lpstr>In addition, the amount of rainfall varies dramatically from year to year. Thus, in one year a potential plant food source can be anywhere from two to six times more plentiful than it was last year; or it can be two to six times less plentiful. </vt:lpstr>
      <vt:lpstr>Vegetation varies widely throughout the Basin. The lower slopes of the mountain ranges support sagebrush grasslands, while juniper and pinyon woodlands occur at higher elevations, followed, by forests of scrub oak, ponderosa pine, aspen, spruce and fir. In the low basins of the Mohave Desert of southern California and Nevada, creosote bush and rabbit bush are the dominant plants, while the high deserts are blanketed with saltbush and sagebrush. Numerous seed-bearing grass species, such as Indian rice grass and wheatgrass, are common in the high desert areas. </vt:lpstr>
      <vt:lpstr>Nearly all Great basin people were highly mobile gatherers and hunters, following a seasonal cycle of movements designed to exploit available plant and animal resources in the most efficient manner. </vt:lpstr>
      <vt:lpstr>The majority of their food (between 70-80%) was procured by gathering plants, and the main  source were pinyon nuts. Pine nuts were for most all groups the major winter staple, allowing people to establish multi-family camps near pinyon groves. The nuts were harvested during the late summer and early fall and. When needed, the nuts were cracked open, the nut meat extracted and parched, then ground into flour with milling stones, and eaten in the form of a mush or gruel. </vt:lpstr>
      <vt:lpstr>Because of the importance of pinyon nuts in the lives of the Great Basin people, a certain amount of ceremonialism was associated with the pinyon harvest .</vt:lpstr>
      <vt:lpstr>In addition to pinyon nuts, seeds of a variety of grasses, including Indian ridge grass, blazing star, wheatgrass, and wild rye, were major resources for all the Great Basin groups. Where found, acorns, marsh plants, camas roots often formed major resources, while in the southwestern part of the Great Basin, mesquite beans and agave were critical resources for other groups. The mesquite beans were gathered in the spring and eaten either raw or cooked or ground into flour for later use. Agave stalks were cut from the plant, placed in earth ovens, and cooked.  </vt:lpstr>
      <vt:lpstr>Animals, especially hares, pronghorn antelope, mule deer, bighorn sheep and insects were also important and formed a major aspect of Great Basin subsistence. Hares were important for both their meat and their skins, being processed into a number of useful items including clothing, blankets. And in the southern Great Basin, several large reptiles (such as the desert tortoise and the chuckwalla) were eaten. Insects (including crickets, grasshoppers, shore flies, caterpillars, ants) also formed an important and highly nutritious food source and were purposefully hunted or gathered. Waterfowl were also heavily utilized, as were a number of fish species. Two large fish, the Lahontan cutthroat trout and the cui-ui sucker were heavily exploited by the Northern Paiute.  </vt:lpstr>
      <vt:lpstr>Men did most of the hunting, although women and children trapped small game while out gathering. Women were the primary providers and preparers of most of the plant foods, collecting the seeds, roots, insects, but men and children assisted during the pinyon harvest.  </vt:lpstr>
      <vt:lpstr>Some groups lived in exceptionally rich lake-side or marshy environments and dwelt in larger, more sedentary camps for most of the year. Where conditions allowed, winter encampments often were made up of many family units, where large semi-subterranean houses were maintained. When late spring arrived, the band tended to disperse into smaller family units who would move through the territory hunting and collecting. </vt:lpstr>
      <vt:lpstr>During the summer, housing usually consisted of windbreaks and shade or lightly built, dome shaped structures made of brush. </vt:lpstr>
      <vt:lpstr>Each family had a headman who was given responsibility by consensus. A headman's title, degwani, meaning "talker" ,and indicates his most important function: being responsible for keeping track of plant and animal resources and relating this information to families in order to facilitate scheduling of resource procurement activities.  </vt:lpstr>
      <vt:lpstr>Religious activity among the Great Basin peoples can be divided into two basic categories: individual, and group ceremonies. In terms of individual religious activities, nearly all adults sought "power" through a spirit helper that appeared during a dream or during a vision quest. Such helpers aided people in certain activities such as hunting, fishing, gambling, or doctoring. Certain forms of individual life crises, such as birth and death were also marked by religious rituals.</vt:lpstr>
      <vt:lpstr>Ceremonial activities were limited to dances held following activities, such as the pinyon harvest, or fish runs, or communal rabbit or pronghorn antelope hunts. The Round Dance, a circle dance with a hopping and shuffling step, and held in a corral. It functioned both as a recreational activity as well as a rite of thanks and fertility, aimed at increasing the food supply and bringing rain.  </vt:lpstr>
      <vt:lpstr>The primary religious figures were the shamans, part-time specialists who possessed considerable "power" and used it for curing illnesses, controlling animals and the weather. Although most Great Basin shamans were males, female shamans were not uncommon. </vt:lpstr>
    </vt:vector>
  </TitlesOfParts>
  <Company>RH3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Basin Native American tribes</dc:title>
  <dc:creator>Tonya Denise Janicke</dc:creator>
  <cp:lastModifiedBy>Tonya Denise Janicke</cp:lastModifiedBy>
  <cp:revision>25</cp:revision>
  <dcterms:created xsi:type="dcterms:W3CDTF">2012-07-30T00:28:16Z</dcterms:created>
  <dcterms:modified xsi:type="dcterms:W3CDTF">2012-08-07T01:10:23Z</dcterms:modified>
</cp:coreProperties>
</file>