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5" autoAdjust="0"/>
    <p:restoredTop sz="94660"/>
  </p:normalViewPr>
  <p:slideViewPr>
    <p:cSldViewPr>
      <p:cViewPr varScale="1">
        <p:scale>
          <a:sx n="97" d="100"/>
          <a:sy n="97" d="100"/>
        </p:scale>
        <p:origin x="-126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0819DE40-5D24-41FA-8712-B9A5EE894D07}" type="datetimeFigureOut">
              <a:rPr lang="en-US" smtClean="0"/>
              <a:t>2/26/13</a:t>
            </a:fld>
            <a:endParaRPr lang="en-US"/>
          </a:p>
        </p:txBody>
      </p:sp>
      <p:sp>
        <p:nvSpPr>
          <p:cNvPr id="16" name="Slide Number Placeholder 15"/>
          <p:cNvSpPr>
            <a:spLocks noGrp="1"/>
          </p:cNvSpPr>
          <p:nvPr>
            <p:ph type="sldNum" sz="quarter" idx="11"/>
          </p:nvPr>
        </p:nvSpPr>
        <p:spPr/>
        <p:txBody>
          <a:bodyPr/>
          <a:lstStyle/>
          <a:p>
            <a:fld id="{FEBB62D8-047D-4164-A957-9878308654CC}"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19DE40-5D24-41FA-8712-B9A5EE894D07}"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B62D8-047D-4164-A957-9878308654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19DE40-5D24-41FA-8712-B9A5EE894D07}"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B62D8-047D-4164-A957-9878308654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0819DE40-5D24-41FA-8712-B9A5EE894D07}" type="datetimeFigureOut">
              <a:rPr lang="en-US" smtClean="0"/>
              <a:t>2/26/13</a:t>
            </a:fld>
            <a:endParaRPr lang="en-US"/>
          </a:p>
        </p:txBody>
      </p:sp>
      <p:sp>
        <p:nvSpPr>
          <p:cNvPr id="15" name="Slide Number Placeholder 14"/>
          <p:cNvSpPr>
            <a:spLocks noGrp="1"/>
          </p:cNvSpPr>
          <p:nvPr>
            <p:ph type="sldNum" sz="quarter" idx="15"/>
          </p:nvPr>
        </p:nvSpPr>
        <p:spPr/>
        <p:txBody>
          <a:bodyPr/>
          <a:lstStyle>
            <a:lvl1pPr algn="ctr">
              <a:defRPr/>
            </a:lvl1pPr>
          </a:lstStyle>
          <a:p>
            <a:fld id="{FEBB62D8-047D-4164-A957-9878308654CC}"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819DE40-5D24-41FA-8712-B9A5EE894D07}" type="datetimeFigureOut">
              <a:rPr lang="en-US" smtClean="0"/>
              <a:t>2/26/13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B62D8-047D-4164-A957-9878308654CC}"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19DE40-5D24-41FA-8712-B9A5EE894D07}" type="datetimeFigureOut">
              <a:rPr lang="en-US" smtClean="0"/>
              <a:t>2/26/13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B62D8-047D-4164-A957-9878308654CC}"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EBB62D8-047D-4164-A957-9878308654CC}"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0819DE40-5D24-41FA-8712-B9A5EE894D07}" type="datetimeFigureOut">
              <a:rPr lang="en-US" smtClean="0"/>
              <a:t>2/26/13</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19DE40-5D24-41FA-8712-B9A5EE894D07}" type="datetimeFigureOut">
              <a:rPr lang="en-US" smtClean="0"/>
              <a:t>2/26/13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BB62D8-047D-4164-A957-9878308654CC}"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9DE40-5D24-41FA-8712-B9A5EE894D07}" type="datetimeFigureOut">
              <a:rPr lang="en-US" smtClean="0"/>
              <a:t>2/26/13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BB62D8-047D-4164-A957-9878308654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0819DE40-5D24-41FA-8712-B9A5EE894D07}" type="datetimeFigureOut">
              <a:rPr lang="en-US" smtClean="0"/>
              <a:t>2/26/13</a:t>
            </a:fld>
            <a:endParaRPr lang="en-US"/>
          </a:p>
        </p:txBody>
      </p:sp>
      <p:sp>
        <p:nvSpPr>
          <p:cNvPr id="9" name="Slide Number Placeholder 8"/>
          <p:cNvSpPr>
            <a:spLocks noGrp="1"/>
          </p:cNvSpPr>
          <p:nvPr>
            <p:ph type="sldNum" sz="quarter" idx="15"/>
          </p:nvPr>
        </p:nvSpPr>
        <p:spPr/>
        <p:txBody>
          <a:bodyPr/>
          <a:lstStyle/>
          <a:p>
            <a:fld id="{FEBB62D8-047D-4164-A957-9878308654CC}"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0819DE40-5D24-41FA-8712-B9A5EE894D07}" type="datetimeFigureOut">
              <a:rPr lang="en-US" smtClean="0"/>
              <a:t>2/26/13</a:t>
            </a:fld>
            <a:endParaRPr lang="en-US"/>
          </a:p>
        </p:txBody>
      </p:sp>
      <p:sp>
        <p:nvSpPr>
          <p:cNvPr id="9" name="Slide Number Placeholder 8"/>
          <p:cNvSpPr>
            <a:spLocks noGrp="1"/>
          </p:cNvSpPr>
          <p:nvPr>
            <p:ph type="sldNum" sz="quarter" idx="11"/>
          </p:nvPr>
        </p:nvSpPr>
        <p:spPr/>
        <p:txBody>
          <a:bodyPr/>
          <a:lstStyle/>
          <a:p>
            <a:fld id="{FEBB62D8-047D-4164-A957-9878308654C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819DE40-5D24-41FA-8712-B9A5EE894D07}" type="datetimeFigureOut">
              <a:rPr lang="en-US" smtClean="0"/>
              <a:t>2/26/13</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EBB62D8-047D-4164-A957-9878308654CC}"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62500" lnSpcReduction="20000"/>
          </a:bodyPr>
          <a:lstStyle/>
          <a:p>
            <a:r>
              <a:rPr lang="en-US" dirty="0" smtClean="0"/>
              <a:t>4-4.4 Compare the roles and accomplishments of early leaders in the development of the new</a:t>
            </a:r>
          </a:p>
          <a:p>
            <a:r>
              <a:rPr lang="en-US" dirty="0" smtClean="0"/>
              <a:t>nation, including, George Washington, John Adams, Thomas Jefferson, Alexander Hamilton,</a:t>
            </a:r>
          </a:p>
          <a:p>
            <a:r>
              <a:rPr lang="en-US" dirty="0" smtClean="0"/>
              <a:t>John Marshall, and James Madison.</a:t>
            </a:r>
            <a:endParaRPr lang="en-US" dirty="0"/>
          </a:p>
        </p:txBody>
      </p:sp>
      <p:sp>
        <p:nvSpPr>
          <p:cNvPr id="2" name="Title 1"/>
          <p:cNvSpPr>
            <a:spLocks noGrp="1"/>
          </p:cNvSpPr>
          <p:nvPr>
            <p:ph type="ctrTitle"/>
          </p:nvPr>
        </p:nvSpPr>
        <p:spPr/>
        <p:txBody>
          <a:bodyPr/>
          <a:lstStyle/>
          <a:p>
            <a:r>
              <a:rPr lang="en-US" dirty="0" smtClean="0"/>
              <a:t>Founding Fathers</a:t>
            </a:r>
            <a:endParaRPr lang="en-US" dirty="0"/>
          </a:p>
        </p:txBody>
      </p:sp>
    </p:spTree>
    <p:extLst>
      <p:ext uri="{BB962C8B-B14F-4D97-AF65-F5344CB8AC3E}">
        <p14:creationId xmlns:p14="http://schemas.microsoft.com/office/powerpoint/2010/main" val="3643585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85800"/>
            <a:ext cx="8839200" cy="1219200"/>
          </a:xfrm>
        </p:spPr>
        <p:txBody>
          <a:bodyPr>
            <a:normAutofit fontScale="90000"/>
          </a:bodyPr>
          <a:lstStyle/>
          <a:p>
            <a:r>
              <a:rPr lang="en-US" dirty="0" smtClean="0"/>
              <a:t>John </a:t>
            </a:r>
            <a:r>
              <a:rPr lang="en-US" dirty="0"/>
              <a:t>A</a:t>
            </a:r>
            <a:r>
              <a:rPr lang="en-US" dirty="0" smtClean="0"/>
              <a:t>dams and Benjamin </a:t>
            </a:r>
            <a:r>
              <a:rPr lang="en-US" dirty="0"/>
              <a:t>Franklin </a:t>
            </a:r>
            <a:r>
              <a:rPr lang="en-US" dirty="0" smtClean="0"/>
              <a:t>persuaded Thomas </a:t>
            </a:r>
            <a:r>
              <a:rPr lang="en-US" dirty="0"/>
              <a:t>Jefferson to write the </a:t>
            </a:r>
            <a:r>
              <a:rPr lang="en-US" dirty="0" smtClean="0"/>
              <a:t>Declaration of Independence.</a:t>
            </a:r>
            <a:endParaRPr lang="en-US" dirty="0"/>
          </a:p>
        </p:txBody>
      </p:sp>
      <p:pic>
        <p:nvPicPr>
          <p:cNvPr id="3" name="Picture 2"/>
          <p:cNvPicPr>
            <a:picLocks noChangeAspect="1"/>
          </p:cNvPicPr>
          <p:nvPr/>
        </p:nvPicPr>
        <p:blipFill>
          <a:blip r:embed="rId2"/>
          <a:stretch>
            <a:fillRect/>
          </a:stretch>
        </p:blipFill>
        <p:spPr>
          <a:xfrm>
            <a:off x="457200" y="2057400"/>
            <a:ext cx="3900424" cy="5029200"/>
          </a:xfrm>
          <a:prstGeom prst="rect">
            <a:avLst/>
          </a:prstGeom>
        </p:spPr>
      </p:pic>
    </p:spTree>
    <p:extLst>
      <p:ext uri="{BB962C8B-B14F-4D97-AF65-F5344CB8AC3E}">
        <p14:creationId xmlns:p14="http://schemas.microsoft.com/office/powerpoint/2010/main" val="3228628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8600"/>
            <a:ext cx="9180095" cy="1219200"/>
          </a:xfrm>
        </p:spPr>
        <p:txBody>
          <a:bodyPr>
            <a:noAutofit/>
          </a:bodyPr>
          <a:lstStyle/>
          <a:p>
            <a:r>
              <a:rPr lang="en-US" sz="4400" dirty="0"/>
              <a:t>After serving his country during the war as a </a:t>
            </a:r>
            <a:r>
              <a:rPr lang="en-US" sz="4400" dirty="0" smtClean="0"/>
              <a:t>foreign minister </a:t>
            </a:r>
            <a:r>
              <a:rPr lang="en-US" sz="4400" dirty="0"/>
              <a:t>(diplomat) who </a:t>
            </a:r>
            <a:r>
              <a:rPr lang="en-US" sz="4400" dirty="0" smtClean="0"/>
              <a:t>help negotiated </a:t>
            </a:r>
            <a:r>
              <a:rPr lang="en-US" sz="4400" dirty="0"/>
              <a:t>alliances during the </a:t>
            </a:r>
            <a:r>
              <a:rPr lang="en-US" sz="4400" dirty="0" smtClean="0"/>
              <a:t>war and </a:t>
            </a:r>
            <a:r>
              <a:rPr lang="en-US" sz="4400" dirty="0"/>
              <a:t>the Peace of Paris of 1783 Treaty at its end, Adams was abroad, serving as Minister to </a:t>
            </a:r>
            <a:r>
              <a:rPr lang="en-US" sz="4400" dirty="0" smtClean="0"/>
              <a:t>Great Britain </a:t>
            </a:r>
            <a:r>
              <a:rPr lang="en-US" sz="4400" dirty="0"/>
              <a:t>at the time of the Constitutional Convention.</a:t>
            </a:r>
          </a:p>
        </p:txBody>
      </p:sp>
      <p:pic>
        <p:nvPicPr>
          <p:cNvPr id="3" name="Picture 2"/>
          <p:cNvPicPr>
            <a:picLocks noChangeAspect="1"/>
          </p:cNvPicPr>
          <p:nvPr/>
        </p:nvPicPr>
        <p:blipFill>
          <a:blip r:embed="rId2"/>
          <a:stretch>
            <a:fillRect/>
          </a:stretch>
        </p:blipFill>
        <p:spPr>
          <a:xfrm>
            <a:off x="6970408" y="4114800"/>
            <a:ext cx="2167305" cy="2728833"/>
          </a:xfrm>
          <a:prstGeom prst="rect">
            <a:avLst/>
          </a:prstGeom>
        </p:spPr>
      </p:pic>
    </p:spTree>
    <p:extLst>
      <p:ext uri="{BB962C8B-B14F-4D97-AF65-F5344CB8AC3E}">
        <p14:creationId xmlns:p14="http://schemas.microsoft.com/office/powerpoint/2010/main" val="236374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839200" cy="1219200"/>
          </a:xfrm>
        </p:spPr>
        <p:txBody>
          <a:bodyPr>
            <a:normAutofit fontScale="90000"/>
          </a:bodyPr>
          <a:lstStyle/>
          <a:p>
            <a:r>
              <a:rPr lang="en-US" dirty="0">
                <a:effectLst/>
              </a:rPr>
              <a:t>he was elected as the first Vice President of the United States, and he served with George Washington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5029200" y="1608268"/>
            <a:ext cx="4109945" cy="5110032"/>
          </a:xfrm>
          <a:prstGeom prst="rect">
            <a:avLst/>
          </a:prstGeom>
        </p:spPr>
      </p:pic>
    </p:spTree>
    <p:extLst>
      <p:ext uri="{BB962C8B-B14F-4D97-AF65-F5344CB8AC3E}">
        <p14:creationId xmlns:p14="http://schemas.microsoft.com/office/powerpoint/2010/main" val="29614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839200" cy="1219200"/>
          </a:xfrm>
        </p:spPr>
        <p:txBody>
          <a:bodyPr>
            <a:normAutofit fontScale="90000"/>
          </a:bodyPr>
          <a:lstStyle/>
          <a:p>
            <a:r>
              <a:rPr lang="en-US" dirty="0">
                <a:effectLst/>
              </a:rPr>
              <a:t>Later, he was elected as the second President of the United States.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5486400" y="1352927"/>
            <a:ext cx="3669493" cy="5479612"/>
          </a:xfrm>
          <a:prstGeom prst="rect">
            <a:avLst/>
          </a:prstGeom>
        </p:spPr>
      </p:pic>
    </p:spTree>
    <p:extLst>
      <p:ext uri="{BB962C8B-B14F-4D97-AF65-F5344CB8AC3E}">
        <p14:creationId xmlns:p14="http://schemas.microsoft.com/office/powerpoint/2010/main" val="111536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915400" cy="1219200"/>
          </a:xfrm>
        </p:spPr>
        <p:txBody>
          <a:bodyPr>
            <a:normAutofit fontScale="90000"/>
          </a:bodyPr>
          <a:lstStyle/>
          <a:p>
            <a:r>
              <a:rPr lang="en-US" dirty="0">
                <a:effectLst/>
              </a:rPr>
              <a:t>As an early leader of the Federalist Party, he advocated the establishment of a strong central government.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419600" y="1425388"/>
            <a:ext cx="4572000" cy="5229412"/>
          </a:xfrm>
          <a:prstGeom prst="rect">
            <a:avLst/>
          </a:prstGeom>
        </p:spPr>
      </p:pic>
    </p:spTree>
    <p:extLst>
      <p:ext uri="{BB962C8B-B14F-4D97-AF65-F5344CB8AC3E}">
        <p14:creationId xmlns:p14="http://schemas.microsoft.com/office/powerpoint/2010/main" val="2923198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2" y="457200"/>
            <a:ext cx="9115727" cy="1219200"/>
          </a:xfrm>
        </p:spPr>
        <p:txBody>
          <a:bodyPr>
            <a:normAutofit fontScale="90000"/>
          </a:bodyPr>
          <a:lstStyle/>
          <a:p>
            <a:r>
              <a:rPr lang="en-US" dirty="0">
                <a:effectLst/>
              </a:rPr>
              <a:t>Thomas Jefferson, author of the Declaration of Independence,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533400" y="1219200"/>
            <a:ext cx="7162800" cy="5372100"/>
          </a:xfrm>
          <a:prstGeom prst="rect">
            <a:avLst/>
          </a:prstGeom>
        </p:spPr>
      </p:pic>
    </p:spTree>
    <p:extLst>
      <p:ext uri="{BB962C8B-B14F-4D97-AF65-F5344CB8AC3E}">
        <p14:creationId xmlns:p14="http://schemas.microsoft.com/office/powerpoint/2010/main" val="3828512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8991600" cy="1219200"/>
          </a:xfrm>
        </p:spPr>
        <p:txBody>
          <a:bodyPr>
            <a:normAutofit fontScale="90000"/>
          </a:bodyPr>
          <a:lstStyle/>
          <a:p>
            <a:r>
              <a:rPr lang="en-US" dirty="0">
                <a:effectLst/>
              </a:rPr>
              <a:t>was Governor of Virginia during the American Revolution and abroad, serving as Minister to France at the time of the Constitutional Convention.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825481" y="2585526"/>
            <a:ext cx="4315655" cy="4267200"/>
          </a:xfrm>
          <a:prstGeom prst="rect">
            <a:avLst/>
          </a:prstGeom>
        </p:spPr>
      </p:pic>
    </p:spTree>
    <p:extLst>
      <p:ext uri="{BB962C8B-B14F-4D97-AF65-F5344CB8AC3E}">
        <p14:creationId xmlns:p14="http://schemas.microsoft.com/office/powerpoint/2010/main" val="79599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59" y="1676400"/>
            <a:ext cx="9144000" cy="1219200"/>
          </a:xfrm>
        </p:spPr>
        <p:txBody>
          <a:bodyPr>
            <a:normAutofit fontScale="90000"/>
          </a:bodyPr>
          <a:lstStyle/>
          <a:p>
            <a:r>
              <a:rPr lang="en-US" dirty="0">
                <a:effectLst/>
              </a:rPr>
              <a:t>His neighbor and friend, James Madison had studied this history of governments and discussed much with Jefferson prior to coming to Philadelphia for the convention.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371600" y="2286000"/>
            <a:ext cx="5816600" cy="4309572"/>
          </a:xfrm>
          <a:prstGeom prst="rect">
            <a:avLst/>
          </a:prstGeom>
        </p:spPr>
      </p:pic>
    </p:spTree>
    <p:extLst>
      <p:ext uri="{BB962C8B-B14F-4D97-AF65-F5344CB8AC3E}">
        <p14:creationId xmlns:p14="http://schemas.microsoft.com/office/powerpoint/2010/main" val="2951651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0"/>
            <a:ext cx="8991600" cy="1219200"/>
          </a:xfrm>
        </p:spPr>
        <p:txBody>
          <a:bodyPr>
            <a:normAutofit fontScale="90000"/>
          </a:bodyPr>
          <a:lstStyle/>
          <a:p>
            <a:r>
              <a:rPr lang="en-US" dirty="0">
                <a:effectLst/>
              </a:rPr>
              <a:t>Washington named Jefferson his Secretary of State and therefore he served in Washington’s Cabinet until his resignation (over philosophical differences, with Hamilton and the Federalists, that eventually led to the formation of two political parties.)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3628774" y="3429000"/>
            <a:ext cx="5515226" cy="3528503"/>
          </a:xfrm>
          <a:prstGeom prst="rect">
            <a:avLst/>
          </a:prstGeom>
        </p:spPr>
      </p:pic>
    </p:spTree>
    <p:extLst>
      <p:ext uri="{BB962C8B-B14F-4D97-AF65-F5344CB8AC3E}">
        <p14:creationId xmlns:p14="http://schemas.microsoft.com/office/powerpoint/2010/main" val="3672909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Jefferson became the leader of the Democratic-Republican Party </a:t>
            </a:r>
            <a:endParaRPr lang="en-US" dirty="0"/>
          </a:p>
        </p:txBody>
      </p:sp>
      <p:pic>
        <p:nvPicPr>
          <p:cNvPr id="3" name="Picture 2"/>
          <p:cNvPicPr>
            <a:picLocks noChangeAspect="1"/>
          </p:cNvPicPr>
          <p:nvPr/>
        </p:nvPicPr>
        <p:blipFill>
          <a:blip r:embed="rId2"/>
          <a:stretch>
            <a:fillRect/>
          </a:stretch>
        </p:blipFill>
        <p:spPr>
          <a:xfrm>
            <a:off x="2286000" y="1541550"/>
            <a:ext cx="4254500" cy="5295900"/>
          </a:xfrm>
          <a:prstGeom prst="rect">
            <a:avLst/>
          </a:prstGeom>
        </p:spPr>
      </p:pic>
    </p:spTree>
    <p:extLst>
      <p:ext uri="{BB962C8B-B14F-4D97-AF65-F5344CB8AC3E}">
        <p14:creationId xmlns:p14="http://schemas.microsoft.com/office/powerpoint/2010/main" val="273242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410200"/>
            <a:ext cx="4953000" cy="1219200"/>
          </a:xfrm>
        </p:spPr>
        <p:txBody>
          <a:bodyPr>
            <a:normAutofit fontScale="90000"/>
          </a:bodyPr>
          <a:lstStyle/>
          <a:p>
            <a:r>
              <a:rPr lang="en-US" dirty="0"/>
              <a:t>Specific leaders played significant roles in establishing the new government of the United States</a:t>
            </a:r>
            <a:r>
              <a:rPr lang="en-US" dirty="0" smtClean="0"/>
              <a:t>.  Their </a:t>
            </a:r>
            <a:r>
              <a:rPr lang="en-US" dirty="0"/>
              <a:t>accomplishments contributed to the development of the new nation</a:t>
            </a:r>
            <a:r>
              <a:rPr lang="en-US" dirty="0" smtClean="0"/>
              <a:t>.  We will learn about 6 of these men.</a:t>
            </a:r>
            <a:endParaRPr lang="en-US" dirty="0"/>
          </a:p>
        </p:txBody>
      </p:sp>
      <p:pic>
        <p:nvPicPr>
          <p:cNvPr id="2" name="Picture 1"/>
          <p:cNvPicPr>
            <a:picLocks noChangeAspect="1"/>
          </p:cNvPicPr>
          <p:nvPr/>
        </p:nvPicPr>
        <p:blipFill>
          <a:blip r:embed="rId2"/>
          <a:stretch>
            <a:fillRect/>
          </a:stretch>
        </p:blipFill>
        <p:spPr>
          <a:xfrm>
            <a:off x="4991100" y="1066800"/>
            <a:ext cx="4152900" cy="5435600"/>
          </a:xfrm>
          <a:prstGeom prst="rect">
            <a:avLst/>
          </a:prstGeom>
        </p:spPr>
      </p:pic>
    </p:spTree>
    <p:extLst>
      <p:ext uri="{BB962C8B-B14F-4D97-AF65-F5344CB8AC3E}">
        <p14:creationId xmlns:p14="http://schemas.microsoft.com/office/powerpoint/2010/main" val="230617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8686800" cy="1219200"/>
          </a:xfrm>
        </p:spPr>
        <p:txBody>
          <a:bodyPr>
            <a:normAutofit fontScale="90000"/>
          </a:bodyPr>
          <a:lstStyle/>
          <a:p>
            <a:r>
              <a:rPr lang="en-US" dirty="0">
                <a:effectLst/>
              </a:rPr>
              <a:t>He became the third President of the United States and the first president from his political party.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2286000" y="1919642"/>
            <a:ext cx="6019800" cy="4922072"/>
          </a:xfrm>
          <a:prstGeom prst="rect">
            <a:avLst/>
          </a:prstGeom>
        </p:spPr>
      </p:pic>
    </p:spTree>
    <p:extLst>
      <p:ext uri="{BB962C8B-B14F-4D97-AF65-F5344CB8AC3E}">
        <p14:creationId xmlns:p14="http://schemas.microsoft.com/office/powerpoint/2010/main" val="367164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244" y="4648200"/>
            <a:ext cx="5181600" cy="1219200"/>
          </a:xfrm>
        </p:spPr>
        <p:txBody>
          <a:bodyPr>
            <a:normAutofit fontScale="90000"/>
          </a:bodyPr>
          <a:lstStyle/>
          <a:p>
            <a:r>
              <a:rPr lang="en-US" dirty="0">
                <a:effectLst/>
              </a:rPr>
              <a:t>Alexander Hamilton had served with Washington during the war and was also a Founding Father (present at the Constitutional Convention in Philadelphia).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 y="1105742"/>
            <a:ext cx="3962401" cy="5747166"/>
          </a:xfrm>
          <a:prstGeom prst="rect">
            <a:avLst/>
          </a:prstGeom>
        </p:spPr>
      </p:pic>
    </p:spTree>
    <p:extLst>
      <p:ext uri="{BB962C8B-B14F-4D97-AF65-F5344CB8AC3E}">
        <p14:creationId xmlns:p14="http://schemas.microsoft.com/office/powerpoint/2010/main" val="3816631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87" y="1219200"/>
            <a:ext cx="8991600" cy="1219200"/>
          </a:xfrm>
        </p:spPr>
        <p:txBody>
          <a:bodyPr>
            <a:normAutofit fontScale="90000"/>
          </a:bodyPr>
          <a:lstStyle/>
          <a:p>
            <a:r>
              <a:rPr lang="en-US" dirty="0">
                <a:effectLst/>
              </a:rPr>
              <a:t>Washington named him Secretary of Treasury and served in Washington’s Cabinet,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3124200" y="1314196"/>
            <a:ext cx="5876824" cy="5543804"/>
          </a:xfrm>
          <a:prstGeom prst="rect">
            <a:avLst/>
          </a:prstGeom>
        </p:spPr>
      </p:pic>
    </p:spTree>
    <p:extLst>
      <p:ext uri="{BB962C8B-B14F-4D97-AF65-F5344CB8AC3E}">
        <p14:creationId xmlns:p14="http://schemas.microsoft.com/office/powerpoint/2010/main" val="2364176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219200"/>
          </a:xfrm>
        </p:spPr>
        <p:txBody>
          <a:bodyPr>
            <a:normAutofit fontScale="90000"/>
          </a:bodyPr>
          <a:lstStyle/>
          <a:p>
            <a:r>
              <a:rPr lang="en-US" dirty="0" smtClean="0">
                <a:effectLst/>
              </a:rPr>
              <a:t>He disagreed </a:t>
            </a:r>
            <a:r>
              <a:rPr lang="en-US" dirty="0">
                <a:effectLst/>
              </a:rPr>
              <a:t>with Jefferson on most issues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600200" y="1435100"/>
            <a:ext cx="5943600" cy="3987800"/>
          </a:xfrm>
          <a:prstGeom prst="rect">
            <a:avLst/>
          </a:prstGeom>
        </p:spPr>
      </p:pic>
    </p:spTree>
    <p:extLst>
      <p:ext uri="{BB962C8B-B14F-4D97-AF65-F5344CB8AC3E}">
        <p14:creationId xmlns:p14="http://schemas.microsoft.com/office/powerpoint/2010/main" val="3005204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219200"/>
          </a:xfrm>
        </p:spPr>
        <p:txBody>
          <a:bodyPr>
            <a:normAutofit fontScale="90000"/>
          </a:bodyPr>
          <a:lstStyle/>
          <a:p>
            <a:r>
              <a:rPr lang="en-US" dirty="0">
                <a:effectLst/>
              </a:rPr>
              <a:t>Hamilton proposed a series of laws that improved the financial standing of the new nation and the compromise to insure their passage also led to the present-day situation of the new capital (Washington, DC) between Maryland and Virginia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504848" y="3352800"/>
            <a:ext cx="4633833" cy="3475375"/>
          </a:xfrm>
          <a:prstGeom prst="rect">
            <a:avLst/>
          </a:prstGeom>
        </p:spPr>
      </p:pic>
    </p:spTree>
    <p:extLst>
      <p:ext uri="{BB962C8B-B14F-4D97-AF65-F5344CB8AC3E}">
        <p14:creationId xmlns:p14="http://schemas.microsoft.com/office/powerpoint/2010/main" val="1094480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He was the leader of the Federalist Party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803401" y="838200"/>
            <a:ext cx="4857356" cy="6019800"/>
          </a:xfrm>
          <a:prstGeom prst="rect">
            <a:avLst/>
          </a:prstGeom>
        </p:spPr>
      </p:pic>
    </p:spTree>
    <p:extLst>
      <p:ext uri="{BB962C8B-B14F-4D97-AF65-F5344CB8AC3E}">
        <p14:creationId xmlns:p14="http://schemas.microsoft.com/office/powerpoint/2010/main" val="3433556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1219200"/>
          </a:xfrm>
        </p:spPr>
        <p:txBody>
          <a:bodyPr>
            <a:normAutofit fontScale="90000"/>
          </a:bodyPr>
          <a:lstStyle/>
          <a:p>
            <a:r>
              <a:rPr lang="en-US" dirty="0">
                <a:effectLst/>
              </a:rPr>
              <a:t>was a close adviser to President Washington, despite the fact that Washington strongly advised against having political parties.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2362200" y="1790700"/>
            <a:ext cx="4445000" cy="5067300"/>
          </a:xfrm>
          <a:prstGeom prst="rect">
            <a:avLst/>
          </a:prstGeom>
        </p:spPr>
      </p:pic>
    </p:spTree>
    <p:extLst>
      <p:ext uri="{BB962C8B-B14F-4D97-AF65-F5344CB8AC3E}">
        <p14:creationId xmlns:p14="http://schemas.microsoft.com/office/powerpoint/2010/main" val="172435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9144000" cy="1219200"/>
          </a:xfrm>
        </p:spPr>
        <p:txBody>
          <a:bodyPr>
            <a:normAutofit fontScale="90000"/>
          </a:bodyPr>
          <a:lstStyle/>
          <a:p>
            <a:r>
              <a:rPr lang="en-US" dirty="0">
                <a:effectLst/>
              </a:rPr>
              <a:t>John Marshall was appointed as the Chief Justice of the Supreme Court by President Adams.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800600" y="1428750"/>
            <a:ext cx="4343400" cy="5429250"/>
          </a:xfrm>
          <a:prstGeom prst="rect">
            <a:avLst/>
          </a:prstGeom>
        </p:spPr>
      </p:pic>
    </p:spTree>
    <p:extLst>
      <p:ext uri="{BB962C8B-B14F-4D97-AF65-F5344CB8AC3E}">
        <p14:creationId xmlns:p14="http://schemas.microsoft.com/office/powerpoint/2010/main" val="177965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219200"/>
          </a:xfrm>
        </p:spPr>
        <p:txBody>
          <a:bodyPr>
            <a:normAutofit fontScale="90000"/>
          </a:bodyPr>
          <a:lstStyle/>
          <a:p>
            <a:r>
              <a:rPr lang="en-US" dirty="0">
                <a:effectLst/>
              </a:rPr>
              <a:t>Marshall strengthened the role of the Supreme Court in the federal government by asserting the right of the Supreme Court to review the laws and determine if they are constitutional.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5640616" y="2514600"/>
            <a:ext cx="3505839" cy="4343400"/>
          </a:xfrm>
          <a:prstGeom prst="rect">
            <a:avLst/>
          </a:prstGeom>
        </p:spPr>
      </p:pic>
    </p:spTree>
    <p:extLst>
      <p:ext uri="{BB962C8B-B14F-4D97-AF65-F5344CB8AC3E}">
        <p14:creationId xmlns:p14="http://schemas.microsoft.com/office/powerpoint/2010/main" val="2706526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991600" cy="1219200"/>
          </a:xfrm>
        </p:spPr>
        <p:txBody>
          <a:bodyPr>
            <a:normAutofit fontScale="90000"/>
          </a:bodyPr>
          <a:lstStyle/>
          <a:p>
            <a:r>
              <a:rPr lang="en-US" dirty="0">
                <a:effectLst/>
              </a:rPr>
              <a:t>He was a Federalist, so he wanted to strengthen the federal government.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905000" y="1435099"/>
            <a:ext cx="7010400" cy="5253617"/>
          </a:xfrm>
          <a:prstGeom prst="rect">
            <a:avLst/>
          </a:prstGeom>
        </p:spPr>
      </p:pic>
    </p:spTree>
    <p:extLst>
      <p:ext uri="{BB962C8B-B14F-4D97-AF65-F5344CB8AC3E}">
        <p14:creationId xmlns:p14="http://schemas.microsoft.com/office/powerpoint/2010/main" val="54528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8" y="4648200"/>
            <a:ext cx="5601184" cy="1219200"/>
          </a:xfrm>
        </p:spPr>
        <p:txBody>
          <a:bodyPr>
            <a:normAutofit fontScale="90000"/>
          </a:bodyPr>
          <a:lstStyle/>
          <a:p>
            <a:r>
              <a:rPr lang="en-US" dirty="0"/>
              <a:t>George Washington was elected as the first president of the United States after he had served </a:t>
            </a:r>
            <a:r>
              <a:rPr lang="en-US" dirty="0" smtClean="0"/>
              <a:t>as president </a:t>
            </a:r>
            <a:r>
              <a:rPr lang="en-US" dirty="0"/>
              <a:t>of the Constitutional Convention and Commander of the Continental Army in </a:t>
            </a:r>
            <a:r>
              <a:rPr lang="en-US" dirty="0" smtClean="0"/>
              <a:t>the Revolutionary </a:t>
            </a:r>
            <a:r>
              <a:rPr lang="en-US" dirty="0"/>
              <a:t>War .</a:t>
            </a:r>
          </a:p>
        </p:txBody>
      </p:sp>
      <p:pic>
        <p:nvPicPr>
          <p:cNvPr id="3" name="Picture 2"/>
          <p:cNvPicPr>
            <a:picLocks noChangeAspect="1"/>
          </p:cNvPicPr>
          <p:nvPr/>
        </p:nvPicPr>
        <p:blipFill>
          <a:blip r:embed="rId2"/>
          <a:stretch>
            <a:fillRect/>
          </a:stretch>
        </p:blipFill>
        <p:spPr>
          <a:xfrm>
            <a:off x="5486400" y="650815"/>
            <a:ext cx="3623135" cy="5813485"/>
          </a:xfrm>
          <a:prstGeom prst="rect">
            <a:avLst/>
          </a:prstGeom>
        </p:spPr>
      </p:pic>
    </p:spTree>
    <p:extLst>
      <p:ext uri="{BB962C8B-B14F-4D97-AF65-F5344CB8AC3E}">
        <p14:creationId xmlns:p14="http://schemas.microsoft.com/office/powerpoint/2010/main" val="3796088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686800" cy="1219200"/>
          </a:xfrm>
        </p:spPr>
        <p:txBody>
          <a:bodyPr>
            <a:normAutofit fontScale="90000"/>
          </a:bodyPr>
          <a:lstStyle/>
          <a:p>
            <a:r>
              <a:rPr lang="en-US" dirty="0">
                <a:effectLst/>
              </a:rPr>
              <a:t>James Madison was the major author of the Constitution.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038600" y="719963"/>
            <a:ext cx="5105400" cy="6237097"/>
          </a:xfrm>
          <a:prstGeom prst="rect">
            <a:avLst/>
          </a:prstGeom>
        </p:spPr>
      </p:pic>
    </p:spTree>
    <p:extLst>
      <p:ext uri="{BB962C8B-B14F-4D97-AF65-F5344CB8AC3E}">
        <p14:creationId xmlns:p14="http://schemas.microsoft.com/office/powerpoint/2010/main" val="1284852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1" y="3886200"/>
            <a:ext cx="4724400" cy="1219200"/>
          </a:xfrm>
        </p:spPr>
        <p:txBody>
          <a:bodyPr>
            <a:normAutofit fontScale="90000"/>
          </a:bodyPr>
          <a:lstStyle/>
          <a:p>
            <a:r>
              <a:rPr lang="en-US" dirty="0">
                <a:effectLst/>
              </a:rPr>
              <a:t>He served in the first US Congress and wrote the amendments that became the Bill of Rights.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253860" y="228600"/>
            <a:ext cx="4915590" cy="6246581"/>
          </a:xfrm>
          <a:prstGeom prst="rect">
            <a:avLst/>
          </a:prstGeom>
        </p:spPr>
      </p:pic>
    </p:spTree>
    <p:extLst>
      <p:ext uri="{BB962C8B-B14F-4D97-AF65-F5344CB8AC3E}">
        <p14:creationId xmlns:p14="http://schemas.microsoft.com/office/powerpoint/2010/main" val="2406360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067800" cy="1219200"/>
          </a:xfrm>
        </p:spPr>
        <p:txBody>
          <a:bodyPr>
            <a:normAutofit fontScale="90000"/>
          </a:bodyPr>
          <a:lstStyle/>
          <a:p>
            <a:r>
              <a:rPr lang="en-US" dirty="0">
                <a:effectLst/>
              </a:rPr>
              <a:t>Madison was also a leader in the Democratic-Republican Party and was elected the fourth President of the United States.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752601" y="1924176"/>
            <a:ext cx="4038600" cy="4933823"/>
          </a:xfrm>
          <a:prstGeom prst="rect">
            <a:avLst/>
          </a:prstGeom>
        </p:spPr>
      </p:pic>
    </p:spTree>
    <p:extLst>
      <p:ext uri="{BB962C8B-B14F-4D97-AF65-F5344CB8AC3E}">
        <p14:creationId xmlns:p14="http://schemas.microsoft.com/office/powerpoint/2010/main" val="357413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763000" cy="1219200"/>
          </a:xfrm>
        </p:spPr>
        <p:txBody>
          <a:bodyPr>
            <a:normAutofit fontScale="90000"/>
          </a:bodyPr>
          <a:lstStyle/>
          <a:p>
            <a:r>
              <a:rPr lang="en-US" dirty="0"/>
              <a:t>As president, </a:t>
            </a:r>
            <a:r>
              <a:rPr lang="en-US" dirty="0" smtClean="0"/>
              <a:t>Washington established </a:t>
            </a:r>
            <a:r>
              <a:rPr lang="en-US" dirty="0"/>
              <a:t>precedents that were followed by </a:t>
            </a:r>
            <a:r>
              <a:rPr lang="en-US" dirty="0" smtClean="0"/>
              <a:t>later presidents</a:t>
            </a:r>
            <a:r>
              <a:rPr lang="en-US" dirty="0"/>
              <a:t>.</a:t>
            </a:r>
          </a:p>
        </p:txBody>
      </p:sp>
      <p:pic>
        <p:nvPicPr>
          <p:cNvPr id="3" name="Picture 2"/>
          <p:cNvPicPr>
            <a:picLocks noChangeAspect="1"/>
          </p:cNvPicPr>
          <p:nvPr/>
        </p:nvPicPr>
        <p:blipFill>
          <a:blip r:embed="rId2"/>
          <a:stretch>
            <a:fillRect/>
          </a:stretch>
        </p:blipFill>
        <p:spPr>
          <a:xfrm>
            <a:off x="2895600" y="1219200"/>
            <a:ext cx="5486400" cy="5486400"/>
          </a:xfrm>
          <a:prstGeom prst="rect">
            <a:avLst/>
          </a:prstGeom>
        </p:spPr>
      </p:pic>
    </p:spTree>
    <p:extLst>
      <p:ext uri="{BB962C8B-B14F-4D97-AF65-F5344CB8AC3E}">
        <p14:creationId xmlns:p14="http://schemas.microsoft.com/office/powerpoint/2010/main" val="813696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15400" cy="1219200"/>
          </a:xfrm>
        </p:spPr>
        <p:txBody>
          <a:bodyPr>
            <a:normAutofit fontScale="90000"/>
          </a:bodyPr>
          <a:lstStyle/>
          <a:p>
            <a:r>
              <a:rPr lang="en-US" dirty="0"/>
              <a:t>For instance, he regularly consulted the Cabinet he created and only served for two</a:t>
            </a:r>
            <a:br>
              <a:rPr lang="en-US" dirty="0"/>
            </a:br>
            <a:r>
              <a:rPr lang="en-US" dirty="0"/>
              <a:t>terms.</a:t>
            </a:r>
          </a:p>
        </p:txBody>
      </p:sp>
      <p:pic>
        <p:nvPicPr>
          <p:cNvPr id="3" name="Picture 2"/>
          <p:cNvPicPr>
            <a:picLocks noChangeAspect="1"/>
          </p:cNvPicPr>
          <p:nvPr/>
        </p:nvPicPr>
        <p:blipFill>
          <a:blip r:embed="rId2"/>
          <a:stretch>
            <a:fillRect/>
          </a:stretch>
        </p:blipFill>
        <p:spPr>
          <a:xfrm>
            <a:off x="1752600" y="1599111"/>
            <a:ext cx="7072881" cy="4723675"/>
          </a:xfrm>
          <a:prstGeom prst="rect">
            <a:avLst/>
          </a:prstGeom>
        </p:spPr>
      </p:pic>
    </p:spTree>
    <p:extLst>
      <p:ext uri="{BB962C8B-B14F-4D97-AF65-F5344CB8AC3E}">
        <p14:creationId xmlns:p14="http://schemas.microsoft.com/office/powerpoint/2010/main" val="1138904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067800" cy="1219200"/>
          </a:xfrm>
        </p:spPr>
        <p:txBody>
          <a:bodyPr>
            <a:normAutofit fontScale="90000"/>
          </a:bodyPr>
          <a:lstStyle/>
          <a:p>
            <a:r>
              <a:rPr lang="en-US" dirty="0"/>
              <a:t>Because Washington was so widely respected during the Revolutionary War, he </a:t>
            </a:r>
            <a:r>
              <a:rPr lang="en-US" dirty="0" smtClean="0"/>
              <a:t>was</a:t>
            </a:r>
            <a:r>
              <a:rPr lang="en-US" dirty="0"/>
              <a:t> </a:t>
            </a:r>
            <a:r>
              <a:rPr lang="en-US" dirty="0" smtClean="0"/>
              <a:t>trusted </a:t>
            </a:r>
            <a:r>
              <a:rPr lang="en-US" dirty="0"/>
              <a:t>not to take too much power for the new national government.</a:t>
            </a:r>
          </a:p>
        </p:txBody>
      </p:sp>
      <p:pic>
        <p:nvPicPr>
          <p:cNvPr id="3" name="Picture 2"/>
          <p:cNvPicPr>
            <a:picLocks noChangeAspect="1"/>
          </p:cNvPicPr>
          <p:nvPr/>
        </p:nvPicPr>
        <p:blipFill>
          <a:blip r:embed="rId2"/>
          <a:stretch>
            <a:fillRect/>
          </a:stretch>
        </p:blipFill>
        <p:spPr>
          <a:xfrm>
            <a:off x="5410200" y="2362200"/>
            <a:ext cx="3733800" cy="4373455"/>
          </a:xfrm>
          <a:prstGeom prst="rect">
            <a:avLst/>
          </a:prstGeom>
        </p:spPr>
      </p:pic>
    </p:spTree>
    <p:extLst>
      <p:ext uri="{BB962C8B-B14F-4D97-AF65-F5344CB8AC3E}">
        <p14:creationId xmlns:p14="http://schemas.microsoft.com/office/powerpoint/2010/main" val="8170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189"/>
            <a:ext cx="9144000" cy="1219200"/>
          </a:xfrm>
        </p:spPr>
        <p:txBody>
          <a:bodyPr>
            <a:normAutofit fontScale="90000"/>
          </a:bodyPr>
          <a:lstStyle/>
          <a:p>
            <a:r>
              <a:rPr lang="en-US" dirty="0"/>
              <a:t>This trust laid a </a:t>
            </a:r>
            <a:r>
              <a:rPr lang="en-US" dirty="0" smtClean="0"/>
              <a:t>foundation for </a:t>
            </a:r>
            <a:r>
              <a:rPr lang="en-US" dirty="0"/>
              <a:t>trust in the new nation.</a:t>
            </a:r>
          </a:p>
        </p:txBody>
      </p:sp>
      <p:pic>
        <p:nvPicPr>
          <p:cNvPr id="3" name="Picture 2"/>
          <p:cNvPicPr>
            <a:picLocks noChangeAspect="1"/>
          </p:cNvPicPr>
          <p:nvPr/>
        </p:nvPicPr>
        <p:blipFill>
          <a:blip r:embed="rId2"/>
          <a:stretch>
            <a:fillRect/>
          </a:stretch>
        </p:blipFill>
        <p:spPr>
          <a:xfrm>
            <a:off x="3810000" y="838199"/>
            <a:ext cx="4726214" cy="6061099"/>
          </a:xfrm>
          <a:prstGeom prst="rect">
            <a:avLst/>
          </a:prstGeom>
        </p:spPr>
      </p:pic>
    </p:spTree>
    <p:extLst>
      <p:ext uri="{BB962C8B-B14F-4D97-AF65-F5344CB8AC3E}">
        <p14:creationId xmlns:p14="http://schemas.microsoft.com/office/powerpoint/2010/main" val="198794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19200"/>
          </a:xfrm>
        </p:spPr>
        <p:txBody>
          <a:bodyPr>
            <a:normAutofit fontScale="90000"/>
          </a:bodyPr>
          <a:lstStyle/>
          <a:p>
            <a:r>
              <a:rPr lang="en-US" dirty="0"/>
              <a:t>John Adams served in the Continental </a:t>
            </a:r>
            <a:r>
              <a:rPr lang="en-US" dirty="0" smtClean="0"/>
              <a:t>Congress.</a:t>
            </a:r>
            <a:endParaRPr lang="en-US" dirty="0"/>
          </a:p>
        </p:txBody>
      </p:sp>
      <p:pic>
        <p:nvPicPr>
          <p:cNvPr id="3" name="Picture 2"/>
          <p:cNvPicPr>
            <a:picLocks noChangeAspect="1"/>
          </p:cNvPicPr>
          <p:nvPr/>
        </p:nvPicPr>
        <p:blipFill>
          <a:blip r:embed="rId2"/>
          <a:stretch>
            <a:fillRect/>
          </a:stretch>
        </p:blipFill>
        <p:spPr>
          <a:xfrm>
            <a:off x="4038600" y="914399"/>
            <a:ext cx="4495800" cy="5926069"/>
          </a:xfrm>
          <a:prstGeom prst="rect">
            <a:avLst/>
          </a:prstGeom>
        </p:spPr>
      </p:pic>
    </p:spTree>
    <p:extLst>
      <p:ext uri="{BB962C8B-B14F-4D97-AF65-F5344CB8AC3E}">
        <p14:creationId xmlns:p14="http://schemas.microsoft.com/office/powerpoint/2010/main" val="3149954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219200"/>
          </a:xfrm>
        </p:spPr>
        <p:txBody>
          <a:bodyPr>
            <a:normAutofit fontScale="90000"/>
          </a:bodyPr>
          <a:lstStyle/>
          <a:p>
            <a:r>
              <a:rPr lang="en-US" dirty="0" smtClean="0"/>
              <a:t>John  Adams was </a:t>
            </a:r>
            <a:r>
              <a:rPr lang="en-US" dirty="0"/>
              <a:t>chosen </a:t>
            </a:r>
            <a:r>
              <a:rPr lang="en-US" dirty="0" smtClean="0"/>
              <a:t>to be on </a:t>
            </a:r>
            <a:r>
              <a:rPr lang="en-US" dirty="0"/>
              <a:t>the committee selected </a:t>
            </a:r>
            <a:r>
              <a:rPr lang="en-US" dirty="0" smtClean="0"/>
              <a:t>to draft </a:t>
            </a:r>
            <a:r>
              <a:rPr lang="en-US" dirty="0"/>
              <a:t>a Declaration of </a:t>
            </a:r>
            <a:r>
              <a:rPr lang="en-US" dirty="0" smtClean="0"/>
              <a:t>Independence.</a:t>
            </a:r>
            <a:endParaRPr lang="en-US" dirty="0"/>
          </a:p>
        </p:txBody>
      </p:sp>
      <p:pic>
        <p:nvPicPr>
          <p:cNvPr id="3" name="Picture 2"/>
          <p:cNvPicPr>
            <a:picLocks noChangeAspect="1"/>
          </p:cNvPicPr>
          <p:nvPr/>
        </p:nvPicPr>
        <p:blipFill>
          <a:blip r:embed="rId2"/>
          <a:stretch>
            <a:fillRect/>
          </a:stretch>
        </p:blipFill>
        <p:spPr>
          <a:xfrm>
            <a:off x="1139460" y="1885148"/>
            <a:ext cx="7699740" cy="4820452"/>
          </a:xfrm>
          <a:prstGeom prst="rect">
            <a:avLst/>
          </a:prstGeom>
        </p:spPr>
      </p:pic>
    </p:spTree>
    <p:extLst>
      <p:ext uri="{BB962C8B-B14F-4D97-AF65-F5344CB8AC3E}">
        <p14:creationId xmlns:p14="http://schemas.microsoft.com/office/powerpoint/2010/main" val="6254509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354</TotalTime>
  <Words>674</Words>
  <Application>Microsoft Macintosh PowerPoint</Application>
  <PresentationFormat>On-screen Show (4:3)</PresentationFormat>
  <Paragraphs>35</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Paper</vt:lpstr>
      <vt:lpstr>Founding Fathers</vt:lpstr>
      <vt:lpstr>Specific leaders played significant roles in establishing the new government of the United States.  Their accomplishments contributed to the development of the new nation.  We will learn about 6 of these men.</vt:lpstr>
      <vt:lpstr>George Washington was elected as the first president of the United States after he had served as president of the Constitutional Convention and Commander of the Continental Army in the Revolutionary War .</vt:lpstr>
      <vt:lpstr>As president, Washington established precedents that were followed by later presidents.</vt:lpstr>
      <vt:lpstr>For instance, he regularly consulted the Cabinet he created and only served for two terms.</vt:lpstr>
      <vt:lpstr>Because Washington was so widely respected during the Revolutionary War, he was trusted not to take too much power for the new national government.</vt:lpstr>
      <vt:lpstr>This trust laid a foundation for trust in the new nation.</vt:lpstr>
      <vt:lpstr>John Adams served in the Continental Congress.</vt:lpstr>
      <vt:lpstr>John  Adams was chosen to be on the committee selected to draft a Declaration of Independence.</vt:lpstr>
      <vt:lpstr>John Adams and Benjamin Franklin persuaded Thomas Jefferson to write the Declaration of Independence.</vt:lpstr>
      <vt:lpstr>After serving his country during the war as a foreign minister (diplomat) who help negotiated alliances during the war and the Peace of Paris of 1783 Treaty at its end, Adams was abroad, serving as Minister to Great Britain at the time of the Constitutional Convention.</vt:lpstr>
      <vt:lpstr>he was elected as the first Vice President of the United States, and he served with George Washington  </vt:lpstr>
      <vt:lpstr>Later, he was elected as the second President of the United States.  </vt:lpstr>
      <vt:lpstr>As an early leader of the Federalist Party, he advocated the establishment of a strong central government.  </vt:lpstr>
      <vt:lpstr>Thomas Jefferson, author of the Declaration of Independence,  </vt:lpstr>
      <vt:lpstr>was Governor of Virginia during the American Revolution and abroad, serving as Minister to France at the time of the Constitutional Convention.  </vt:lpstr>
      <vt:lpstr>His neighbor and friend, James Madison had studied this history of governments and discussed much with Jefferson prior to coming to Philadelphia for the convention.  </vt:lpstr>
      <vt:lpstr>Washington named Jefferson his Secretary of State and therefore he served in Washington’s Cabinet until his resignation (over philosophical differences, with Hamilton and the Federalists, that eventually led to the formation of two political parties.)  </vt:lpstr>
      <vt:lpstr>Jefferson became the leader of the Democratic-Republican Party </vt:lpstr>
      <vt:lpstr>He became the third President of the United States and the first president from his political party.  </vt:lpstr>
      <vt:lpstr>Alexander Hamilton had served with Washington during the war and was also a Founding Father (present at the Constitutional Convention in Philadelphia).  </vt:lpstr>
      <vt:lpstr>Washington named him Secretary of Treasury and served in Washington’s Cabinet,  </vt:lpstr>
      <vt:lpstr>He disagreed with Jefferson on most issues  </vt:lpstr>
      <vt:lpstr>Hamilton proposed a series of laws that improved the financial standing of the new nation and the compromise to insure their passage also led to the present-day situation of the new capital (Washington, DC) between Maryland and Virginia  </vt:lpstr>
      <vt:lpstr>He was the leader of the Federalist Party  </vt:lpstr>
      <vt:lpstr>was a close adviser to President Washington, despite the fact that Washington strongly advised against having political parties.  </vt:lpstr>
      <vt:lpstr>John Marshall was appointed as the Chief Justice of the Supreme Court by President Adams.  </vt:lpstr>
      <vt:lpstr>Marshall strengthened the role of the Supreme Court in the federal government by asserting the right of the Supreme Court to review the laws and determine if they are constitutional.  </vt:lpstr>
      <vt:lpstr>He was a Federalist, so he wanted to strengthen the federal government.  </vt:lpstr>
      <vt:lpstr>James Madison was the major author of the Constitution.  </vt:lpstr>
      <vt:lpstr>He served in the first US Congress and wrote the amendments that became the Bill of Rights.  </vt:lpstr>
      <vt:lpstr>Madison was also a leader in the Democratic-Republican Party and was elected the fourth President of the United States.  </vt:lpstr>
    </vt:vector>
  </TitlesOfParts>
  <Company>RH3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Founding Fathers</dc:title>
  <dc:creator>Tonya Denise Janicke</dc:creator>
  <cp:lastModifiedBy>RH3 RH3</cp:lastModifiedBy>
  <cp:revision>39</cp:revision>
  <dcterms:created xsi:type="dcterms:W3CDTF">2013-02-15T21:49:54Z</dcterms:created>
  <dcterms:modified xsi:type="dcterms:W3CDTF">2013-02-26T22:17:33Z</dcterms:modified>
</cp:coreProperties>
</file>