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12ED-EC7E-4676-92DE-35538F319924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92D13-9E26-46BC-B15D-2945566EE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92D13-9E26-46BC-B15D-2945566EE5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0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A0B9-1095-4E41-92D5-AB716C8372A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E10B39-CF2E-4495-B433-F388FC7263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A0B9-1095-4E41-92D5-AB716C8372A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0B39-CF2E-4495-B433-F388FC7263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A0B9-1095-4E41-92D5-AB716C8372A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0B39-CF2E-4495-B433-F388FC7263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A0B9-1095-4E41-92D5-AB716C8372A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E10B39-CF2E-4495-B433-F388FC72633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A0B9-1095-4E41-92D5-AB716C8372A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E10B39-CF2E-4495-B433-F388FC72633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A0B9-1095-4E41-92D5-AB716C8372A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E10B39-CF2E-4495-B433-F388FC7263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A0B9-1095-4E41-92D5-AB716C8372A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E10B39-CF2E-4495-B433-F388FC72633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A0B9-1095-4E41-92D5-AB716C8372A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E10B39-CF2E-4495-B433-F388FC7263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A0B9-1095-4E41-92D5-AB716C8372A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E10B39-CF2E-4495-B433-F388FC7263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A0B9-1095-4E41-92D5-AB716C8372A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E10B39-CF2E-4495-B433-F388FC7263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A0B9-1095-4E41-92D5-AB716C8372A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E10B39-CF2E-4495-B433-F388FC72633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D34A0B9-1095-4E41-92D5-AB716C8372A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8E10B39-CF2E-4495-B433-F388FC72633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4-3.2: Explain the significance of major ideas and philosophies of government reflected in the</a:t>
            </a:r>
            <a:br>
              <a:rPr lang="en-US" dirty="0" smtClean="0"/>
            </a:br>
            <a:r>
              <a:rPr lang="en-US" dirty="0" smtClean="0"/>
              <a:t>Declaration of Independence.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49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119" y="5923128"/>
            <a:ext cx="5056496" cy="914400"/>
          </a:xfrm>
        </p:spPr>
        <p:txBody>
          <a:bodyPr/>
          <a:lstStyle/>
          <a:p>
            <a:r>
              <a:rPr lang="en-US" dirty="0"/>
              <a:t>“whenever any form of governments becomes destructive of these ends, it is the right </a:t>
            </a:r>
            <a:r>
              <a:rPr lang="en-US" dirty="0" smtClean="0"/>
              <a:t>of the </a:t>
            </a:r>
            <a:r>
              <a:rPr lang="en-US" dirty="0"/>
              <a:t>people to alter or to abolish it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9218" name="Picture 2" descr="http://1.bp.blogspot.com/-1v3oSwLEnU0/T_NViH3nMnI/AAAAAAAAKaw/_t7zhLGKh3o/s400/July4th%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642" y="0"/>
            <a:ext cx="4648200" cy="552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40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9144000" cy="914400"/>
          </a:xfrm>
        </p:spPr>
        <p:txBody>
          <a:bodyPr/>
          <a:lstStyle/>
          <a:p>
            <a:r>
              <a:rPr lang="en-US" dirty="0"/>
              <a:t>If the government does not protect the rights of </a:t>
            </a:r>
            <a:r>
              <a:rPr lang="en-US" dirty="0" smtClean="0"/>
              <a:t>the people</a:t>
            </a:r>
            <a:r>
              <a:rPr lang="en-US" dirty="0"/>
              <a:t>, it is the right of the people to change their government.</a:t>
            </a:r>
          </a:p>
        </p:txBody>
      </p:sp>
      <p:pic>
        <p:nvPicPr>
          <p:cNvPr id="10242" name="Picture 2" descr="http://stonybrookasda.files.wordpress.com/2012/10/make-your-voice-hear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76250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foxie105fm.com/image/coprt/UserFiles/Image/ivo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" y="2209801"/>
            <a:ext cx="9077399" cy="472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70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" y="3546037"/>
            <a:ext cx="4953000" cy="914400"/>
          </a:xfrm>
        </p:spPr>
        <p:txBody>
          <a:bodyPr/>
          <a:lstStyle/>
          <a:p>
            <a:r>
              <a:rPr lang="en-US" dirty="0"/>
              <a:t>The Declaration of </a:t>
            </a:r>
            <a:r>
              <a:rPr lang="en-US" dirty="0" smtClean="0"/>
              <a:t>Independence </a:t>
            </a:r>
            <a:r>
              <a:rPr lang="en-US" dirty="0"/>
              <a:t>also includes a list of grievances against King George </a:t>
            </a:r>
            <a:r>
              <a:rPr lang="en-US" dirty="0" smtClean="0"/>
              <a:t>III,</a:t>
            </a:r>
            <a:endParaRPr lang="en-US" dirty="0"/>
          </a:p>
        </p:txBody>
      </p:sp>
      <p:pic>
        <p:nvPicPr>
          <p:cNvPr id="11266" name="Picture 2" descr="http://www.hermes-press.com/geor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83299"/>
            <a:ext cx="4343400" cy="564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75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2792" y="5874830"/>
            <a:ext cx="4941208" cy="914400"/>
          </a:xfrm>
        </p:spPr>
        <p:txBody>
          <a:bodyPr/>
          <a:lstStyle/>
          <a:p>
            <a:r>
              <a:rPr lang="en-US" dirty="0" smtClean="0"/>
              <a:t>they were there to persuade/ prove (to </a:t>
            </a:r>
            <a:r>
              <a:rPr lang="en-US" dirty="0"/>
              <a:t>skeptical colonists and the world) that the rights of the people </a:t>
            </a:r>
            <a:r>
              <a:rPr lang="en-US" dirty="0" smtClean="0"/>
              <a:t>had been </a:t>
            </a:r>
            <a:r>
              <a:rPr lang="en-US" dirty="0"/>
              <a:t>violated,</a:t>
            </a:r>
          </a:p>
        </p:txBody>
      </p:sp>
      <p:pic>
        <p:nvPicPr>
          <p:cNvPr id="12290" name="Picture 2" descr="http://www.jackiewellfonder.com/wp-content/uploads/2012/07/declarationofindependenc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2" y="1905000"/>
            <a:ext cx="4206204" cy="442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3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914400"/>
          </a:xfrm>
        </p:spPr>
        <p:txBody>
          <a:bodyPr/>
          <a:lstStyle/>
          <a:p>
            <a:r>
              <a:rPr lang="en-US" dirty="0"/>
              <a:t>therefore the people had the right to abolish their old government and form </a:t>
            </a:r>
            <a:r>
              <a:rPr lang="en-US" dirty="0" smtClean="0"/>
              <a:t>a new </a:t>
            </a:r>
            <a:r>
              <a:rPr lang="en-US" dirty="0"/>
              <a:t>one.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33600"/>
            <a:ext cx="4038600" cy="497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40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510" y="2209800"/>
            <a:ext cx="9144000" cy="914400"/>
          </a:xfrm>
        </p:spPr>
        <p:txBody>
          <a:bodyPr/>
          <a:lstStyle/>
          <a:p>
            <a:r>
              <a:rPr lang="en-US" dirty="0"/>
              <a:t>The Declaration concludes with a formal statement declaring the colonists’ independence from England.</a:t>
            </a:r>
          </a:p>
        </p:txBody>
      </p:sp>
      <p:pic>
        <p:nvPicPr>
          <p:cNvPr id="14338" name="Picture 2" descr="http://www.sethkaller.com/images/extras/Declaration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74854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1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49" y="2819400"/>
            <a:ext cx="9144000" cy="914400"/>
          </a:xfrm>
        </p:spPr>
        <p:txBody>
          <a:bodyPr/>
          <a:lstStyle/>
          <a:p>
            <a:r>
              <a:rPr lang="en-US" dirty="0"/>
              <a:t>Thomas Paine wrote a persuasive pamphlet </a:t>
            </a:r>
            <a:r>
              <a:rPr lang="en-US" dirty="0" smtClean="0"/>
              <a:t>supporting independence </a:t>
            </a:r>
            <a:r>
              <a:rPr lang="en-US" dirty="0"/>
              <a:t>called </a:t>
            </a:r>
            <a:r>
              <a:rPr lang="en-US" i="1" dirty="0"/>
              <a:t>Common Sense </a:t>
            </a:r>
            <a:r>
              <a:rPr lang="en-US" dirty="0"/>
              <a:t>to further the cause.</a:t>
            </a:r>
          </a:p>
        </p:txBody>
      </p:sp>
      <p:pic>
        <p:nvPicPr>
          <p:cNvPr id="15362" name="Picture 2" descr="http://4.bp.blogspot.com/_MYpPLYHK9dE/TSkL5uenXTI/AAAAAAAABnc/v5lers70SfY/s1600/thomas_pa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3962400" cy="515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sjsapush.com/resources/ch_6_pics/common%20sen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59"/>
            <a:ext cx="4154805" cy="651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58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943600"/>
            <a:ext cx="4391166" cy="914400"/>
          </a:xfrm>
        </p:spPr>
        <p:txBody>
          <a:bodyPr/>
          <a:lstStyle/>
          <a:p>
            <a:r>
              <a:rPr lang="en-US" dirty="0"/>
              <a:t>There are four major ideas that were reflected in the </a:t>
            </a:r>
            <a:r>
              <a:rPr lang="en-US" dirty="0" smtClean="0"/>
              <a:t>Declaration </a:t>
            </a:r>
            <a:r>
              <a:rPr lang="en-US" dirty="0"/>
              <a:t>of Independence. </a:t>
            </a:r>
            <a:r>
              <a:rPr lang="en-US" dirty="0" smtClean="0"/>
              <a:t>Thomas Jefferson </a:t>
            </a:r>
            <a:r>
              <a:rPr lang="en-US" dirty="0"/>
              <a:t>said </a:t>
            </a:r>
            <a:r>
              <a:rPr lang="en-US" dirty="0" smtClean="0"/>
              <a:t>them best</a:t>
            </a:r>
            <a:r>
              <a:rPr lang="en-US" dirty="0"/>
              <a:t>:</a:t>
            </a:r>
          </a:p>
        </p:txBody>
      </p:sp>
      <p:pic>
        <p:nvPicPr>
          <p:cNvPr id="1026" name="Picture 2" descr="http://planetmaisie.com/wp-content/uploads/2011/06/Thomas_Jeffer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8" y="609600"/>
            <a:ext cx="4410691" cy="55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7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839200" cy="914400"/>
          </a:xfrm>
        </p:spPr>
        <p:txBody>
          <a:bodyPr/>
          <a:lstStyle/>
          <a:p>
            <a:r>
              <a:rPr lang="en-US" dirty="0"/>
              <a:t>“All men are created equal…”:</a:t>
            </a:r>
          </a:p>
        </p:txBody>
      </p:sp>
      <p:pic>
        <p:nvPicPr>
          <p:cNvPr id="2050" name="Picture 2" descr="http://static-www.icr.org/i/articles/af/men_created_equal_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23" y="2743200"/>
            <a:ext cx="903338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5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19600"/>
            <a:ext cx="9144000" cy="914400"/>
          </a:xfrm>
        </p:spPr>
        <p:txBody>
          <a:bodyPr/>
          <a:lstStyle/>
          <a:p>
            <a:r>
              <a:rPr lang="en-US" dirty="0"/>
              <a:t>Although Jefferson did not recognize the rights of African</a:t>
            </a:r>
            <a:br>
              <a:rPr lang="en-US" dirty="0"/>
            </a:br>
            <a:r>
              <a:rPr lang="en-US" dirty="0"/>
              <a:t>Americans or women and all men were not treated equally, this phrase is the fundamental</a:t>
            </a:r>
            <a:br>
              <a:rPr lang="en-US" dirty="0"/>
            </a:br>
            <a:r>
              <a:rPr lang="en-US" dirty="0"/>
              <a:t>principle of American government.</a:t>
            </a:r>
          </a:p>
        </p:txBody>
      </p:sp>
      <p:pic>
        <p:nvPicPr>
          <p:cNvPr id="4098" name="Picture 2" descr="http://humanitas.typepad.com/photos/uncategorized/2008/07/18/multicultural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53" y="1507366"/>
            <a:ext cx="68453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&quot;No&quot; Symbol 2"/>
          <p:cNvSpPr/>
          <p:nvPr/>
        </p:nvSpPr>
        <p:spPr>
          <a:xfrm>
            <a:off x="1981200" y="2438400"/>
            <a:ext cx="914400" cy="914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&quot;No&quot; Symbol 3"/>
          <p:cNvSpPr/>
          <p:nvPr/>
        </p:nvSpPr>
        <p:spPr>
          <a:xfrm>
            <a:off x="3234519" y="1981200"/>
            <a:ext cx="914400" cy="914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&quot;No&quot; Symbol 4"/>
          <p:cNvSpPr/>
          <p:nvPr/>
        </p:nvSpPr>
        <p:spPr>
          <a:xfrm>
            <a:off x="4401403" y="2286000"/>
            <a:ext cx="914400" cy="914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&quot;No&quot; Symbol 5"/>
          <p:cNvSpPr/>
          <p:nvPr/>
        </p:nvSpPr>
        <p:spPr>
          <a:xfrm>
            <a:off x="5562600" y="2474794"/>
            <a:ext cx="914400" cy="914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4648200" y="5161128"/>
            <a:ext cx="914400" cy="914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3670110" y="5161128"/>
            <a:ext cx="914400" cy="914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&quot;No&quot; Symbol 8"/>
          <p:cNvSpPr/>
          <p:nvPr/>
        </p:nvSpPr>
        <p:spPr>
          <a:xfrm>
            <a:off x="1945943" y="4471916"/>
            <a:ext cx="914400" cy="914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1945943" y="3617153"/>
            <a:ext cx="914400" cy="914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2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reewebs.com/sprav/fathe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745"/>
            <a:ext cx="8915400" cy="66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44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914400"/>
          </a:xfrm>
        </p:spPr>
        <p:txBody>
          <a:bodyPr/>
          <a:lstStyle/>
          <a:p>
            <a:r>
              <a:rPr lang="en-US" dirty="0"/>
              <a:t>“… they are endowed by their creator with certain inalienable rights</a:t>
            </a:r>
            <a:r>
              <a:rPr lang="en-US" dirty="0" smtClean="0"/>
              <a:t>; </a:t>
            </a:r>
            <a:r>
              <a:rPr lang="en-US" dirty="0"/>
              <a:t>that among </a:t>
            </a:r>
            <a:r>
              <a:rPr lang="en-US" dirty="0" smtClean="0"/>
              <a:t>these are </a:t>
            </a:r>
            <a:r>
              <a:rPr lang="en-US" dirty="0"/>
              <a:t>life, liberty, and the pursuit of happiness”:</a:t>
            </a:r>
          </a:p>
        </p:txBody>
      </p:sp>
      <p:pic>
        <p:nvPicPr>
          <p:cNvPr id="5122" name="Picture 2" descr="http://www.ohiocountrycrafts.com/americana-decor-american-home-accents/americana-life-liberty-pursuit-of-happiness-hearts-wooden-sign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09984"/>
            <a:ext cx="5328171" cy="383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3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99" y="1371600"/>
            <a:ext cx="9144000" cy="914400"/>
          </a:xfrm>
        </p:spPr>
        <p:txBody>
          <a:bodyPr/>
          <a:lstStyle/>
          <a:p>
            <a:r>
              <a:rPr lang="en-US" dirty="0"/>
              <a:t>Rights are not given to men by </a:t>
            </a:r>
            <a:r>
              <a:rPr lang="en-US" dirty="0" smtClean="0"/>
              <a:t>their government </a:t>
            </a:r>
            <a:r>
              <a:rPr lang="en-US" dirty="0"/>
              <a:t>but are inherent and </a:t>
            </a:r>
            <a:r>
              <a:rPr lang="en-US" dirty="0" smtClean="0"/>
              <a:t>undeniable.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8473782" cy="386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4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982" y="2819400"/>
            <a:ext cx="9144000" cy="914400"/>
          </a:xfrm>
        </p:spPr>
        <p:txBody>
          <a:bodyPr/>
          <a:lstStyle/>
          <a:p>
            <a:r>
              <a:rPr lang="en-US" dirty="0"/>
              <a:t>“to secure these rights, governments are instituted among men, deriving their just </a:t>
            </a:r>
            <a:r>
              <a:rPr lang="en-US" dirty="0" smtClean="0"/>
              <a:t>powers from </a:t>
            </a:r>
            <a:r>
              <a:rPr lang="en-US" dirty="0"/>
              <a:t>the consent of the governed”:</a:t>
            </a:r>
          </a:p>
        </p:txBody>
      </p:sp>
      <p:pic>
        <p:nvPicPr>
          <p:cNvPr id="7170" name="Picture 2" descr="http://seaandsky.typepad.com/.a/6a00d8341df1ce53ef00e5538684188833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79393"/>
            <a:ext cx="28575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1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158" y="1600200"/>
            <a:ext cx="9144000" cy="914400"/>
          </a:xfrm>
        </p:spPr>
        <p:txBody>
          <a:bodyPr/>
          <a:lstStyle/>
          <a:p>
            <a:r>
              <a:rPr lang="en-US" dirty="0"/>
              <a:t>The purpose of government is to protect the rights </a:t>
            </a:r>
            <a:r>
              <a:rPr lang="en-US" dirty="0" smtClean="0"/>
              <a:t>of the </a:t>
            </a:r>
            <a:r>
              <a:rPr lang="en-US" dirty="0"/>
              <a:t>people</a:t>
            </a:r>
          </a:p>
        </p:txBody>
      </p:sp>
      <p:pic>
        <p:nvPicPr>
          <p:cNvPr id="8194" name="Picture 2" descr="http://progressivepoc.files.wordpress.com/2011/10/voter_disenfranchisement_people_of_color_protect_voting_rights.jpg?w=440&amp;h=240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4041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63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1493</TotalTime>
  <Words>266</Words>
  <Application>Microsoft Office PowerPoint</Application>
  <PresentationFormat>On-screen Show (4:3)</PresentationFormat>
  <Paragraphs>16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Elemental</vt:lpstr>
      <vt:lpstr>4-3.2: Explain the significance of major ideas and philosophies of government reflected in the Declaration of Independence.</vt:lpstr>
      <vt:lpstr>There are four major ideas that were reflected in the Declaration of Independence. Thomas Jefferson said them best:</vt:lpstr>
      <vt:lpstr>“All men are created equal…”:</vt:lpstr>
      <vt:lpstr>Although Jefferson did not recognize the rights of African Americans or women and all men were not treated equally, this phrase is the fundamental principle of American government.</vt:lpstr>
      <vt:lpstr>PowerPoint Presentation</vt:lpstr>
      <vt:lpstr>“… they are endowed by their creator with certain inalienable rights; that among these are life, liberty, and the pursuit of happiness”:</vt:lpstr>
      <vt:lpstr>Rights are not given to men by their government but are inherent and undeniable.</vt:lpstr>
      <vt:lpstr>“to secure these rights, governments are instituted among men, deriving their just powers from the consent of the governed”:</vt:lpstr>
      <vt:lpstr>The purpose of government is to protect the rights of the people</vt:lpstr>
      <vt:lpstr>“whenever any form of governments becomes destructive of these ends, it is the right of the people to alter or to abolish it”</vt:lpstr>
      <vt:lpstr>If the government does not protect the rights of the people, it is the right of the people to change their government.</vt:lpstr>
      <vt:lpstr>The Declaration of Independence also includes a list of grievances against King George III,</vt:lpstr>
      <vt:lpstr>they were there to persuade/ prove (to skeptical colonists and the world) that the rights of the people had been violated,</vt:lpstr>
      <vt:lpstr>therefore the people had the right to abolish their old government and form a new one.</vt:lpstr>
      <vt:lpstr>The Declaration concludes with a formal statement declaring the colonists’ independence from England.</vt:lpstr>
      <vt:lpstr>Thomas Paine wrote a persuasive pamphlet supporting independence called Common Sense to further the cause.</vt:lpstr>
    </vt:vector>
  </TitlesOfParts>
  <Company>RH3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4-3.2: Explain the significance of major ideas and philosophies of government reflected in the Declaration of Independence.</dc:title>
  <dc:creator>Tonya Denise Janicke</dc:creator>
  <cp:lastModifiedBy>Tonya Denise Janicke</cp:lastModifiedBy>
  <cp:revision>22</cp:revision>
  <dcterms:created xsi:type="dcterms:W3CDTF">2013-01-15T19:39:42Z</dcterms:created>
  <dcterms:modified xsi:type="dcterms:W3CDTF">2013-01-16T20:32:44Z</dcterms:modified>
</cp:coreProperties>
</file>