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48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DE4EE24-6A61-4D06-A9B8-6E08FE3E0CA4}" type="datetimeFigureOut">
              <a:rPr lang="en-US" smtClean="0"/>
              <a:t>12/2/13</a:t>
            </a:fld>
            <a:endParaRPr lang="en-US"/>
          </a:p>
        </p:txBody>
      </p:sp>
      <p:sp>
        <p:nvSpPr>
          <p:cNvPr id="16" name="Slide Number Placeholder 15"/>
          <p:cNvSpPr>
            <a:spLocks noGrp="1"/>
          </p:cNvSpPr>
          <p:nvPr>
            <p:ph type="sldNum" sz="quarter" idx="11"/>
          </p:nvPr>
        </p:nvSpPr>
        <p:spPr/>
        <p:txBody>
          <a:bodyPr/>
          <a:lstStyle/>
          <a:p>
            <a:fld id="{DD7884E8-6841-4397-90B9-F08D247E89C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4EE24-6A61-4D06-A9B8-6E08FE3E0CA4}"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84E8-6841-4397-90B9-F08D247E89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4EE24-6A61-4D06-A9B8-6E08FE3E0CA4}"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84E8-6841-4397-90B9-F08D247E89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DE4EE24-6A61-4D06-A9B8-6E08FE3E0CA4}" type="datetimeFigureOut">
              <a:rPr lang="en-US" smtClean="0"/>
              <a:t>12/2/13</a:t>
            </a:fld>
            <a:endParaRPr lang="en-US"/>
          </a:p>
        </p:txBody>
      </p:sp>
      <p:sp>
        <p:nvSpPr>
          <p:cNvPr id="15" name="Slide Number Placeholder 14"/>
          <p:cNvSpPr>
            <a:spLocks noGrp="1"/>
          </p:cNvSpPr>
          <p:nvPr>
            <p:ph type="sldNum" sz="quarter" idx="11"/>
          </p:nvPr>
        </p:nvSpPr>
        <p:spPr/>
        <p:txBody>
          <a:bodyPr/>
          <a:lstStyle/>
          <a:p>
            <a:fld id="{DD7884E8-6841-4397-90B9-F08D247E89C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DE4EE24-6A61-4D06-A9B8-6E08FE3E0CA4}" type="datetimeFigureOut">
              <a:rPr lang="en-US" smtClean="0"/>
              <a:t>12/2/13</a:t>
            </a:fld>
            <a:endParaRPr lang="en-US"/>
          </a:p>
        </p:txBody>
      </p:sp>
      <p:sp>
        <p:nvSpPr>
          <p:cNvPr id="13" name="Slide Number Placeholder 12"/>
          <p:cNvSpPr>
            <a:spLocks noGrp="1"/>
          </p:cNvSpPr>
          <p:nvPr>
            <p:ph type="sldNum" sz="quarter" idx="11"/>
          </p:nvPr>
        </p:nvSpPr>
        <p:spPr/>
        <p:txBody>
          <a:bodyPr/>
          <a:lstStyle/>
          <a:p>
            <a:fld id="{DD7884E8-6841-4397-90B9-F08D247E89C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DE4EE24-6A61-4D06-A9B8-6E08FE3E0CA4}" type="datetimeFigureOut">
              <a:rPr lang="en-US" smtClean="0"/>
              <a:t>12/2/13</a:t>
            </a:fld>
            <a:endParaRPr lang="en-US"/>
          </a:p>
        </p:txBody>
      </p:sp>
      <p:sp>
        <p:nvSpPr>
          <p:cNvPr id="9" name="Slide Number Placeholder 8"/>
          <p:cNvSpPr>
            <a:spLocks noGrp="1"/>
          </p:cNvSpPr>
          <p:nvPr>
            <p:ph type="sldNum" sz="quarter" idx="11"/>
          </p:nvPr>
        </p:nvSpPr>
        <p:spPr/>
        <p:txBody>
          <a:bodyPr/>
          <a:lstStyle/>
          <a:p>
            <a:fld id="{DD7884E8-6841-4397-90B9-F08D247E89C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DE4EE24-6A61-4D06-A9B8-6E08FE3E0CA4}" type="datetimeFigureOut">
              <a:rPr lang="en-US" smtClean="0"/>
              <a:t>12/2/13</a:t>
            </a:fld>
            <a:endParaRPr lang="en-US"/>
          </a:p>
        </p:txBody>
      </p:sp>
      <p:sp>
        <p:nvSpPr>
          <p:cNvPr id="15" name="Slide Number Placeholder 14"/>
          <p:cNvSpPr>
            <a:spLocks noGrp="1"/>
          </p:cNvSpPr>
          <p:nvPr>
            <p:ph type="sldNum" sz="quarter" idx="11"/>
          </p:nvPr>
        </p:nvSpPr>
        <p:spPr/>
        <p:txBody>
          <a:bodyPr/>
          <a:lstStyle/>
          <a:p>
            <a:fld id="{DD7884E8-6841-4397-90B9-F08D247E89C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DE4EE24-6A61-4D06-A9B8-6E08FE3E0CA4}" type="datetimeFigureOut">
              <a:rPr lang="en-US" smtClean="0"/>
              <a:t>12/2/13</a:t>
            </a:fld>
            <a:endParaRPr lang="en-US"/>
          </a:p>
        </p:txBody>
      </p:sp>
      <p:sp>
        <p:nvSpPr>
          <p:cNvPr id="8" name="Slide Number Placeholder 7"/>
          <p:cNvSpPr>
            <a:spLocks noGrp="1"/>
          </p:cNvSpPr>
          <p:nvPr>
            <p:ph type="sldNum" sz="quarter" idx="11"/>
          </p:nvPr>
        </p:nvSpPr>
        <p:spPr/>
        <p:txBody>
          <a:bodyPr/>
          <a:lstStyle/>
          <a:p>
            <a:fld id="{DD7884E8-6841-4397-90B9-F08D247E89C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E4EE24-6A61-4D06-A9B8-6E08FE3E0CA4}" type="datetimeFigureOut">
              <a:rPr lang="en-US" smtClean="0"/>
              <a:t>12/2/13</a:t>
            </a:fld>
            <a:endParaRPr lang="en-US"/>
          </a:p>
        </p:txBody>
      </p:sp>
      <p:sp>
        <p:nvSpPr>
          <p:cNvPr id="6" name="Slide Number Placeholder 5"/>
          <p:cNvSpPr>
            <a:spLocks noGrp="1"/>
          </p:cNvSpPr>
          <p:nvPr>
            <p:ph type="sldNum" sz="quarter" idx="11"/>
          </p:nvPr>
        </p:nvSpPr>
        <p:spPr/>
        <p:txBody>
          <a:bodyPr/>
          <a:lstStyle/>
          <a:p>
            <a:fld id="{DD7884E8-6841-4397-90B9-F08D247E89C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DE4EE24-6A61-4D06-A9B8-6E08FE3E0CA4}" type="datetimeFigureOut">
              <a:rPr lang="en-US" smtClean="0"/>
              <a:t>12/2/13</a:t>
            </a:fld>
            <a:endParaRPr lang="en-US"/>
          </a:p>
        </p:txBody>
      </p:sp>
      <p:sp>
        <p:nvSpPr>
          <p:cNvPr id="16" name="Slide Number Placeholder 15"/>
          <p:cNvSpPr>
            <a:spLocks noGrp="1"/>
          </p:cNvSpPr>
          <p:nvPr>
            <p:ph type="sldNum" sz="quarter" idx="11"/>
          </p:nvPr>
        </p:nvSpPr>
        <p:spPr/>
        <p:txBody>
          <a:bodyPr/>
          <a:lstStyle/>
          <a:p>
            <a:fld id="{DD7884E8-6841-4397-90B9-F08D247E89C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DE4EE24-6A61-4D06-A9B8-6E08FE3E0CA4}" type="datetimeFigureOut">
              <a:rPr lang="en-US" smtClean="0"/>
              <a:t>12/2/13</a:t>
            </a:fld>
            <a:endParaRPr lang="en-US"/>
          </a:p>
        </p:txBody>
      </p:sp>
      <p:sp>
        <p:nvSpPr>
          <p:cNvPr id="14" name="Slide Number Placeholder 13"/>
          <p:cNvSpPr>
            <a:spLocks noGrp="1"/>
          </p:cNvSpPr>
          <p:nvPr>
            <p:ph type="sldNum" sz="quarter" idx="11"/>
          </p:nvPr>
        </p:nvSpPr>
        <p:spPr/>
        <p:txBody>
          <a:bodyPr/>
          <a:lstStyle/>
          <a:p>
            <a:fld id="{DD7884E8-6841-4397-90B9-F08D247E89C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DE4EE24-6A61-4D06-A9B8-6E08FE3E0CA4}" type="datetimeFigureOut">
              <a:rPr lang="en-US" smtClean="0"/>
              <a:t>12/2/13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7884E8-6841-4397-90B9-F08D247E89C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81000" y="3886200"/>
            <a:ext cx="8763000" cy="685800"/>
          </a:xfrm>
        </p:spPr>
        <p:txBody>
          <a:bodyPr>
            <a:noAutofit/>
          </a:bodyPr>
          <a:lstStyle/>
          <a:p>
            <a:r>
              <a:rPr lang="en-US" sz="1800" dirty="0"/>
              <a:t>4-3.1: Explain the major political and economic factors leading to the American Revolution,</a:t>
            </a:r>
          </a:p>
          <a:p>
            <a:r>
              <a:rPr lang="en-US" sz="1800" dirty="0"/>
              <a:t>including the French and Indian War, the Stamp Act, the Tea Act, and Intolerable Acts as well as</a:t>
            </a:r>
          </a:p>
          <a:p>
            <a:r>
              <a:rPr lang="en-US" sz="1800" dirty="0"/>
              <a:t>American resistance to these acts through boycotts, petitions, and congresses.</a:t>
            </a:r>
          </a:p>
        </p:txBody>
      </p:sp>
      <p:sp>
        <p:nvSpPr>
          <p:cNvPr id="2" name="Title 1"/>
          <p:cNvSpPr>
            <a:spLocks noGrp="1"/>
          </p:cNvSpPr>
          <p:nvPr>
            <p:ph type="title" idx="4294967295"/>
          </p:nvPr>
        </p:nvSpPr>
        <p:spPr>
          <a:xfrm>
            <a:off x="609600" y="1143000"/>
            <a:ext cx="7543800" cy="914400"/>
          </a:xfrm>
        </p:spPr>
        <p:txBody>
          <a:bodyPr/>
          <a:lstStyle/>
          <a:p>
            <a:r>
              <a:rPr lang="en-US" dirty="0" smtClean="0"/>
              <a:t>Revolutionary War</a:t>
            </a:r>
            <a:endParaRPr lang="en-US" dirty="0"/>
          </a:p>
        </p:txBody>
      </p:sp>
    </p:spTree>
    <p:extLst>
      <p:ext uri="{BB962C8B-B14F-4D97-AF65-F5344CB8AC3E}">
        <p14:creationId xmlns:p14="http://schemas.microsoft.com/office/powerpoint/2010/main" val="38097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 y="1066800"/>
            <a:ext cx="9144000" cy="914400"/>
          </a:xfrm>
        </p:spPr>
        <p:txBody>
          <a:bodyPr/>
          <a:lstStyle/>
          <a:p>
            <a:r>
              <a:rPr lang="en-US" sz="3600" dirty="0"/>
              <a:t>One of the British taxes, the Stamp Act, placed a tax on all papers, such as legal documents </a:t>
            </a:r>
            <a:r>
              <a:rPr lang="en-US" sz="3600" dirty="0" smtClean="0"/>
              <a:t>and newspapers</a:t>
            </a:r>
            <a:r>
              <a:rPr lang="en-US" sz="3600" dirty="0"/>
              <a:t>.</a:t>
            </a:r>
          </a:p>
        </p:txBody>
      </p:sp>
      <p:pic>
        <p:nvPicPr>
          <p:cNvPr id="9218" name="Picture 2" descr="http://www.lrwieland.com/msboothe_2002_2003/US%20History%2002-03/Assignments/1st%20SW/Cartoons/stamp_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2255923"/>
            <a:ext cx="6870701" cy="45804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close.edublogs.org/files/2009/03/taxst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52" y="2283968"/>
            <a:ext cx="47625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blogsensebybarb.files.wordpress.com/2011/11/tax-stamps-for-the-american-colonies-from-the-stamp-act-of-17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06" y="2766899"/>
            <a:ext cx="4720420" cy="354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02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wipe(down)">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barn(inVertical)">
                                      <p:cBhvr>
                                        <p:cTn id="18"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914400"/>
          </a:xfrm>
        </p:spPr>
        <p:txBody>
          <a:bodyPr/>
          <a:lstStyle/>
          <a:p>
            <a:r>
              <a:rPr lang="en-US" sz="3600" dirty="0"/>
              <a:t>The colonists would pay this directly (taxes before this were indirect duties </a:t>
            </a:r>
            <a:r>
              <a:rPr lang="en-US" sz="3600" dirty="0" smtClean="0"/>
              <a:t>on imports </a:t>
            </a:r>
            <a:r>
              <a:rPr lang="en-US" sz="3600" dirty="0"/>
              <a:t>included in the retail price of the goods and were invisible to the colonial consumer), </a:t>
            </a:r>
            <a:r>
              <a:rPr lang="en-US" sz="3600" dirty="0" smtClean="0"/>
              <a:t>and protested </a:t>
            </a:r>
            <a:r>
              <a:rPr lang="en-US" sz="3600" dirty="0"/>
              <a:t>with the cry, “No taxation without representation.”</a:t>
            </a:r>
          </a:p>
        </p:txBody>
      </p:sp>
      <p:pic>
        <p:nvPicPr>
          <p:cNvPr id="10242" name="Picture 2" descr="http://i1.cpcache.com/product/409165944/no_taxation_without_representation_yard_sign.jpg?color=NA&amp;height=460&amp;width=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5101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64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 y="838200"/>
            <a:ext cx="9144000" cy="914400"/>
          </a:xfrm>
        </p:spPr>
        <p:txBody>
          <a:bodyPr/>
          <a:lstStyle/>
          <a:p>
            <a:r>
              <a:rPr lang="en-US" sz="3600" dirty="0"/>
              <a:t>Colonists did not have </a:t>
            </a:r>
            <a:r>
              <a:rPr lang="en-US" sz="3600" dirty="0" smtClean="0"/>
              <a:t>a representative </a:t>
            </a:r>
            <a:r>
              <a:rPr lang="en-US" sz="3600" dirty="0"/>
              <a:t>in Parliament and therefore had no voice in Parliament.</a:t>
            </a:r>
          </a:p>
        </p:txBody>
      </p:sp>
      <p:pic>
        <p:nvPicPr>
          <p:cNvPr id="11266" name="Picture 2" descr="http://rlv.zcache.co.nz/no_taxation_without_representation_sticker-p217453637107067095b2o35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71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r>
              <a:rPr lang="en-US" sz="3600" dirty="0"/>
              <a:t>They did not </a:t>
            </a:r>
            <a:r>
              <a:rPr lang="en-US" sz="3600" dirty="0" smtClean="0"/>
              <a:t>actually want </a:t>
            </a:r>
            <a:r>
              <a:rPr lang="en-US" sz="3600" dirty="0"/>
              <a:t>representation in the distant Parliament because they knew they would be outvoted</a:t>
            </a:r>
            <a:r>
              <a:rPr lang="en-US" sz="3600" dirty="0" smtClean="0"/>
              <a:t>.</a:t>
            </a:r>
            <a:endParaRPr lang="en-US" sz="3600" dirty="0"/>
          </a:p>
        </p:txBody>
      </p:sp>
      <p:pic>
        <p:nvPicPr>
          <p:cNvPr id="12290" name="Picture 2" descr="http://rlv.zcache.com/no_taxation_without_representation_bumper_sticker-p128443234804060188en8ys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9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914400"/>
          </a:xfrm>
        </p:spPr>
        <p:txBody>
          <a:bodyPr/>
          <a:lstStyle/>
          <a:p>
            <a:r>
              <a:rPr lang="en-US" sz="3600" dirty="0"/>
              <a:t>Colonists organized a Stamp Act Congress, which sent a petition to the King, and declared </a:t>
            </a:r>
            <a:r>
              <a:rPr lang="en-US" sz="3600" dirty="0" smtClean="0"/>
              <a:t>a boycott </a:t>
            </a:r>
            <a:r>
              <a:rPr lang="en-US" sz="3600" dirty="0"/>
              <a:t>on British goods that led to the repeal of the Stamp Act.</a:t>
            </a:r>
          </a:p>
        </p:txBody>
      </p:sp>
      <p:pic>
        <p:nvPicPr>
          <p:cNvPr id="13314" name="Picture 2" descr="http://www.themoralliberal.com/wp-content/uploads/2011/10/stamp_act_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71007"/>
            <a:ext cx="6400800" cy="448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74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14400"/>
          </a:xfrm>
        </p:spPr>
        <p:txBody>
          <a:bodyPr/>
          <a:lstStyle/>
          <a:p>
            <a:r>
              <a:rPr lang="en-US" sz="3600" dirty="0"/>
              <a:t>They also organized the </a:t>
            </a:r>
            <a:r>
              <a:rPr lang="en-US" sz="3600" dirty="0" smtClean="0"/>
              <a:t>Sons and </a:t>
            </a:r>
            <a:r>
              <a:rPr lang="en-US" sz="3600" dirty="0"/>
              <a:t>Daughters of Liberty in order to protest British taxes.</a:t>
            </a:r>
          </a:p>
        </p:txBody>
      </p:sp>
      <p:pic>
        <p:nvPicPr>
          <p:cNvPr id="14338" name="Picture 2" descr="http://www.profimedia.si/photo/sons-of-liberty-1765/profimedia-0094404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6" y="2161258"/>
            <a:ext cx="9079363" cy="455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0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0" y="5943600"/>
            <a:ext cx="3234992" cy="914400"/>
          </a:xfrm>
        </p:spPr>
        <p:txBody>
          <a:bodyPr/>
          <a:lstStyle/>
          <a:p>
            <a:r>
              <a:rPr lang="en-US" sz="3600" dirty="0"/>
              <a:t>Patrick Henry was a member of </a:t>
            </a:r>
            <a:r>
              <a:rPr lang="en-US" sz="3600" dirty="0" smtClean="0"/>
              <a:t>the Virginia’s </a:t>
            </a:r>
            <a:r>
              <a:rPr lang="en-US" sz="3600" dirty="0"/>
              <a:t>colonial assembly who wrote a strong protest to the Stamp Act that asserted the </a:t>
            </a:r>
            <a:r>
              <a:rPr lang="en-US" sz="3600" dirty="0" smtClean="0"/>
              <a:t>rights of </a:t>
            </a:r>
            <a:r>
              <a:rPr lang="en-US" sz="3600" dirty="0"/>
              <a:t>the colonists</a:t>
            </a:r>
            <a:r>
              <a:rPr lang="en-US" sz="3600" dirty="0" smtClean="0"/>
              <a:t>.</a:t>
            </a:r>
            <a:endParaRPr lang="en-US" sz="3600" dirty="0"/>
          </a:p>
        </p:txBody>
      </p:sp>
      <p:pic>
        <p:nvPicPr>
          <p:cNvPr id="15362" name="Picture 2" descr="http://www.lionandeagleministries.org/wp-content/uploads/2010/10/Patrick-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5810250" cy="70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5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 y="2438400"/>
            <a:ext cx="9144000" cy="914400"/>
          </a:xfrm>
        </p:spPr>
        <p:txBody>
          <a:bodyPr/>
          <a:lstStyle/>
          <a:p>
            <a:r>
              <a:rPr lang="en-US" sz="3600" dirty="0"/>
              <a:t>The Tea Act was not a tax. This act gave the British East India Company exclusive rights (</a:t>
            </a:r>
            <a:r>
              <a:rPr lang="en-US" sz="3600" dirty="0" smtClean="0"/>
              <a:t>a monopoly</a:t>
            </a:r>
            <a:r>
              <a:rPr lang="en-US" sz="3600" dirty="0"/>
              <a:t>) to sell tea in the colonies, because the East India Tea Company had </a:t>
            </a:r>
            <a:r>
              <a:rPr lang="en-US" sz="3600" dirty="0" smtClean="0"/>
              <a:t>financial problems </a:t>
            </a:r>
            <a:r>
              <a:rPr lang="en-US" sz="3600" dirty="0"/>
              <a:t>and Parliament wanted to help the company avoid bankruptcy.</a:t>
            </a:r>
          </a:p>
        </p:txBody>
      </p:sp>
      <p:pic>
        <p:nvPicPr>
          <p:cNvPr id="16386" name="Picture 2" descr="http://586c40.medialib.glogster.com/thumbnails/e04d7142199334bcc0806bc29bba56281119065f3df57d11e4c69e916c248b6d/the-tea-act-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4" y="-63305"/>
            <a:ext cx="9372600" cy="692130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ithfriendship.com/images/i/41486/Tea-Act-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626134"/>
            <a:ext cx="2362200" cy="323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3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wheel(1)">
                                      <p:cBhvr>
                                        <p:cTn id="13"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067800" cy="914400"/>
          </a:xfrm>
        </p:spPr>
        <p:txBody>
          <a:bodyPr/>
          <a:lstStyle/>
          <a:p>
            <a:r>
              <a:rPr lang="en-US" sz="4000" dirty="0"/>
              <a:t>The Sons of Liberty feared the availability of cheap tea </a:t>
            </a:r>
            <a:r>
              <a:rPr lang="en-US" sz="4000" dirty="0" smtClean="0"/>
              <a:t>would threaten the effectiveness </a:t>
            </a:r>
            <a:r>
              <a:rPr lang="en-US" sz="4000" dirty="0"/>
              <a:t>of </a:t>
            </a:r>
            <a:r>
              <a:rPr lang="en-US" sz="4000" dirty="0" smtClean="0"/>
              <a:t>a tea boycott</a:t>
            </a:r>
            <a:r>
              <a:rPr lang="en-US" sz="4000" dirty="0"/>
              <a:t>.</a:t>
            </a:r>
          </a:p>
        </p:txBody>
      </p:sp>
      <p:pic>
        <p:nvPicPr>
          <p:cNvPr id="17410" name="Picture 2" descr="http://www.venturausd.org/balboa/anter/SSN/Revolutionary_Era/Events_Pages/The_Tea_Act/Pics/The_Tea_Act_Pictures_clip_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26115"/>
            <a:ext cx="7220223"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55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914400"/>
          </a:xfrm>
        </p:spPr>
        <p:txBody>
          <a:bodyPr/>
          <a:lstStyle/>
          <a:p>
            <a:r>
              <a:rPr lang="en-US" dirty="0"/>
              <a:t>In Boston, they boarded the British ship and threw the tea</a:t>
            </a:r>
            <a:br>
              <a:rPr lang="en-US" dirty="0"/>
            </a:br>
            <a:r>
              <a:rPr lang="en-US" dirty="0"/>
              <a:t>overboard</a:t>
            </a:r>
          </a:p>
        </p:txBody>
      </p:sp>
      <p:pic>
        <p:nvPicPr>
          <p:cNvPr id="18434" name="Picture 2" descr="http://withfriendship.com/images/i/41486/Tea-Ac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57969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22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2600"/>
            <a:ext cx="9144000" cy="914400"/>
          </a:xfrm>
        </p:spPr>
        <p:txBody>
          <a:bodyPr/>
          <a:lstStyle/>
          <a:p>
            <a:r>
              <a:rPr lang="en-US" sz="4000" dirty="0"/>
              <a:t>Political factors and economic factors that ultimately led to the American Revolution started </a:t>
            </a:r>
            <a:r>
              <a:rPr lang="en-US" sz="4000" dirty="0" smtClean="0"/>
              <a:t>with the </a:t>
            </a:r>
            <a:r>
              <a:rPr lang="en-US" sz="4000" dirty="0"/>
              <a:t>French and Indian War</a:t>
            </a:r>
          </a:p>
        </p:txBody>
      </p:sp>
      <p:pic>
        <p:nvPicPr>
          <p:cNvPr id="1026" name="Picture 2" descr="http://hotchkissfamily.lbbhost.com/images/French-Indian-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17" y="2514600"/>
            <a:ext cx="7083038" cy="428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4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 y="5791200"/>
            <a:ext cx="4201236" cy="914400"/>
          </a:xfrm>
        </p:spPr>
        <p:txBody>
          <a:bodyPr/>
          <a:lstStyle/>
          <a:p>
            <a:r>
              <a:rPr lang="en-US" sz="3600" dirty="0"/>
              <a:t>John Adams was a Massachusetts leader and a member of the Sons of Liberty. </a:t>
            </a:r>
            <a:r>
              <a:rPr lang="en-US" sz="3600" dirty="0" smtClean="0"/>
              <a:t>He was </a:t>
            </a:r>
            <a:r>
              <a:rPr lang="en-US" sz="3600" dirty="0"/>
              <a:t>a strong advocate of independence and was on the committee charged with writing </a:t>
            </a:r>
            <a:r>
              <a:rPr lang="en-US" sz="3600" dirty="0" smtClean="0"/>
              <a:t>the Declaration </a:t>
            </a:r>
            <a:r>
              <a:rPr lang="en-US" sz="3600" dirty="0"/>
              <a:t>of </a:t>
            </a:r>
            <a:r>
              <a:rPr lang="en-US" sz="3600" dirty="0" smtClean="0"/>
              <a:t>Independence.</a:t>
            </a:r>
            <a:endParaRPr lang="en-US" sz="3600" dirty="0"/>
          </a:p>
        </p:txBody>
      </p:sp>
      <p:pic>
        <p:nvPicPr>
          <p:cNvPr id="19458" name="Picture 2" descr="http://www.sjsapush.com/resources/samuelad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
            <a:ext cx="4953000" cy="640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0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55"/>
            <a:ext cx="9144000" cy="914400"/>
          </a:xfrm>
        </p:spPr>
        <p:txBody>
          <a:bodyPr/>
          <a:lstStyle/>
          <a:p>
            <a:r>
              <a:rPr lang="en-US" sz="3600" dirty="0"/>
              <a:t>These actions, known as the Boston Tea Party, led Parliament </a:t>
            </a:r>
            <a:r>
              <a:rPr lang="en-US" sz="3600" dirty="0" smtClean="0"/>
              <a:t>to pass </a:t>
            </a:r>
            <a:r>
              <a:rPr lang="en-US" sz="3600" dirty="0"/>
              <a:t>the Coercive Acts, renamed by the colonists, the Intolerable Acts for their punitive nature.</a:t>
            </a:r>
          </a:p>
        </p:txBody>
      </p:sp>
      <p:pic>
        <p:nvPicPr>
          <p:cNvPr id="20482" name="Picture 2" descr="http://www.austincc.edu/tijnotes/lib/img0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7195"/>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2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anim calcmode="lin" valueType="num">
                                      <p:cBhvr>
                                        <p:cTn id="8" dur="2000" fill="hold"/>
                                        <p:tgtEl>
                                          <p:spTgt spid="20482"/>
                                        </p:tgtEl>
                                        <p:attrNameLst>
                                          <p:attrName>ppt_w</p:attrName>
                                        </p:attrNameLst>
                                      </p:cBhvr>
                                      <p:tavLst>
                                        <p:tav tm="0" fmla="#ppt_w*sin(2.5*pi*$)">
                                          <p:val>
                                            <p:fltVal val="0"/>
                                          </p:val>
                                        </p:tav>
                                        <p:tav tm="100000">
                                          <p:val>
                                            <p:fltVal val="1"/>
                                          </p:val>
                                        </p:tav>
                                      </p:tavLst>
                                    </p:anim>
                                    <p:anim calcmode="lin" valueType="num">
                                      <p:cBhvr>
                                        <p:cTn id="9" dur="2000" fill="hold"/>
                                        <p:tgtEl>
                                          <p:spTgt spid="20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 y="2438400"/>
            <a:ext cx="9067800" cy="914400"/>
          </a:xfrm>
        </p:spPr>
        <p:txBody>
          <a:bodyPr/>
          <a:lstStyle/>
          <a:p>
            <a:r>
              <a:rPr lang="en-US" sz="3600" dirty="0"/>
              <a:t>The British named these acts the Coercive Acts because </a:t>
            </a:r>
            <a:r>
              <a:rPr lang="en-US" sz="3600" dirty="0" smtClean="0"/>
              <a:t>they were </a:t>
            </a:r>
            <a:r>
              <a:rPr lang="en-US" sz="3600" dirty="0"/>
              <a:t>designed to coerce, or force, the colonists to pay for the dumped tea and recognized </a:t>
            </a:r>
            <a:r>
              <a:rPr lang="en-US" sz="3600" dirty="0" smtClean="0"/>
              <a:t>the right </a:t>
            </a:r>
            <a:r>
              <a:rPr lang="en-US" sz="3600" dirty="0"/>
              <a:t>of the Parliament to make tax laws for the colonies.</a:t>
            </a:r>
          </a:p>
        </p:txBody>
      </p:sp>
      <p:pic>
        <p:nvPicPr>
          <p:cNvPr id="22530" name="Picture 2" descr="http://www.masshist.org/database/images/mg17740714_2_r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0152"/>
            <a:ext cx="2667000" cy="411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54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3" y="1981200"/>
            <a:ext cx="9144000" cy="914400"/>
          </a:xfrm>
        </p:spPr>
        <p:txBody>
          <a:bodyPr/>
          <a:lstStyle/>
          <a:p>
            <a:r>
              <a:rPr lang="en-US" sz="3600" dirty="0"/>
              <a:t>Colonists initially formed </a:t>
            </a:r>
            <a:r>
              <a:rPr lang="en-US" sz="3600" dirty="0" smtClean="0"/>
              <a:t>Committees of </a:t>
            </a:r>
            <a:r>
              <a:rPr lang="en-US" sz="3600" dirty="0"/>
              <a:t>Correspondence to communicate their situations to each other then sent delegates to </a:t>
            </a:r>
            <a:r>
              <a:rPr lang="en-US" sz="3600" dirty="0" smtClean="0"/>
              <a:t>a Continental </a:t>
            </a:r>
            <a:r>
              <a:rPr lang="en-US" sz="3600" dirty="0"/>
              <a:t>Congress in order to address the problem of the Intolerable Acts.</a:t>
            </a:r>
          </a:p>
        </p:txBody>
      </p:sp>
      <p:pic>
        <p:nvPicPr>
          <p:cNvPr id="23554" name="Picture 2" descr="http://nicktorrance.files.wordpress.com/2008/10/continental-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92673"/>
            <a:ext cx="5934075"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00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1)">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 y="914400"/>
            <a:ext cx="9144000" cy="914400"/>
          </a:xfrm>
        </p:spPr>
        <p:txBody>
          <a:bodyPr/>
          <a:lstStyle/>
          <a:p>
            <a:r>
              <a:rPr lang="en-US" sz="3600" dirty="0"/>
              <a:t>The </a:t>
            </a:r>
            <a:r>
              <a:rPr lang="en-US" sz="3600" dirty="0" smtClean="0"/>
              <a:t>First Continental </a:t>
            </a:r>
            <a:r>
              <a:rPr lang="en-US" sz="3600" dirty="0"/>
              <a:t>Congress established a boycott on all trade with Great Britain and sent a petition </a:t>
            </a:r>
            <a:r>
              <a:rPr lang="en-US" sz="3600" dirty="0" smtClean="0"/>
              <a:t>to the </a:t>
            </a:r>
            <a:r>
              <a:rPr lang="en-US" sz="3600" dirty="0"/>
              <a:t>King.</a:t>
            </a:r>
          </a:p>
        </p:txBody>
      </p:sp>
      <p:pic>
        <p:nvPicPr>
          <p:cNvPr id="24578" name="Picture 2" descr="http://georgiainfo.galileo.usg.edu/gastudiesimages/First%20Continental%20Congress%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27678"/>
            <a:ext cx="6553200" cy="47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7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randombar(horizont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914400"/>
          </a:xfrm>
        </p:spPr>
        <p:txBody>
          <a:bodyPr/>
          <a:lstStyle/>
          <a:p>
            <a:r>
              <a:rPr lang="en-US" sz="3600" dirty="0"/>
              <a:t>The Continental Congress also advised American colonists to arm themselves. This</a:t>
            </a:r>
            <a:br>
              <a:rPr lang="en-US" sz="3600" dirty="0"/>
            </a:br>
            <a:r>
              <a:rPr lang="en-US" sz="3600" dirty="0"/>
              <a:t>led to the battle of Lexington and Concord and the start of the Revolutionary War.</a:t>
            </a:r>
          </a:p>
        </p:txBody>
      </p:sp>
      <p:pic>
        <p:nvPicPr>
          <p:cNvPr id="25602" name="Picture 2" descr="http://content.answcdn.com/main/content/img/getty/1/2/51862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47149"/>
            <a:ext cx="6781800" cy="457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4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62325"/>
            <a:ext cx="2943367" cy="914400"/>
          </a:xfrm>
        </p:spPr>
        <p:txBody>
          <a:bodyPr/>
          <a:lstStyle/>
          <a:p>
            <a:r>
              <a:rPr lang="en-US" dirty="0"/>
              <a:t>King George III ruled Great Britain</a:t>
            </a:r>
          </a:p>
        </p:txBody>
      </p:sp>
      <p:pic>
        <p:nvPicPr>
          <p:cNvPr id="2050" name="Picture 2" descr="http://bhoffert.faculty.noctrl.edu/TEACHING/KingGeorgeI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7963"/>
            <a:ext cx="4343400" cy="681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31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 y="1295400"/>
            <a:ext cx="9144000" cy="914400"/>
          </a:xfrm>
        </p:spPr>
        <p:txBody>
          <a:bodyPr/>
          <a:lstStyle/>
          <a:p>
            <a:r>
              <a:rPr lang="en-US" sz="3600" dirty="0"/>
              <a:t>The French and Indian War was fought between France and England over lands in the </a:t>
            </a:r>
            <a:r>
              <a:rPr lang="en-US" sz="3600" dirty="0" smtClean="0"/>
              <a:t>Ohio River </a:t>
            </a:r>
            <a:r>
              <a:rPr lang="en-US" sz="3600" dirty="0"/>
              <a:t>Valley, which both the </a:t>
            </a:r>
            <a:r>
              <a:rPr lang="en-US" sz="3600" dirty="0" smtClean="0"/>
              <a:t>French </a:t>
            </a:r>
            <a:r>
              <a:rPr lang="en-US" sz="3600" dirty="0"/>
              <a:t>and English claimed.</a:t>
            </a:r>
          </a:p>
        </p:txBody>
      </p:sp>
      <p:pic>
        <p:nvPicPr>
          <p:cNvPr id="3074" name="Picture 2" descr="http://talesofcuriosity.com/v/AmericanRevolution/i/FrenchIndi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9" y="2209800"/>
            <a:ext cx="826346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94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9204"/>
            <a:ext cx="9144000" cy="914400"/>
          </a:xfrm>
        </p:spPr>
        <p:txBody>
          <a:bodyPr/>
          <a:lstStyle/>
          <a:p>
            <a:r>
              <a:rPr lang="en-US" dirty="0"/>
              <a:t>The British won the war and </a:t>
            </a:r>
            <a:r>
              <a:rPr lang="en-US" dirty="0" smtClean="0"/>
              <a:t>gained control </a:t>
            </a:r>
            <a:r>
              <a:rPr lang="en-US" dirty="0"/>
              <a:t>of these lands but amassed a large debt as a result of </a:t>
            </a:r>
            <a:r>
              <a:rPr lang="en-US" dirty="0" smtClean="0"/>
              <a:t>the </a:t>
            </a:r>
            <a:r>
              <a:rPr lang="en-US" dirty="0"/>
              <a:t>war.</a:t>
            </a:r>
          </a:p>
        </p:txBody>
      </p:sp>
      <p:pic>
        <p:nvPicPr>
          <p:cNvPr id="4098" name="Picture 2" descr="http://lajhsslab.com/revolution/images/french_in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044674" cy="410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14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4" y="1447800"/>
            <a:ext cx="9144000" cy="914400"/>
          </a:xfrm>
        </p:spPr>
        <p:txBody>
          <a:bodyPr/>
          <a:lstStyle/>
          <a:p>
            <a:r>
              <a:rPr lang="en-US" sz="3600" dirty="0"/>
              <a:t>The British </a:t>
            </a:r>
            <a:r>
              <a:rPr lang="en-US" sz="3600" dirty="0" smtClean="0"/>
              <a:t>Parliament determined </a:t>
            </a:r>
            <a:r>
              <a:rPr lang="en-US" sz="3600" dirty="0"/>
              <a:t>that this debt should be paid by the American colonists, whose lands the British </a:t>
            </a:r>
            <a:r>
              <a:rPr lang="en-US" sz="3600" dirty="0" smtClean="0"/>
              <a:t>had been </a:t>
            </a:r>
            <a:r>
              <a:rPr lang="en-US" sz="3600" dirty="0"/>
              <a:t>defendin</a:t>
            </a:r>
            <a:r>
              <a:rPr lang="en-US" sz="3600" b="1" dirty="0"/>
              <a:t>g.</a:t>
            </a:r>
          </a:p>
        </p:txBody>
      </p:sp>
      <p:pic>
        <p:nvPicPr>
          <p:cNvPr id="5122" name="Picture 2" descr="http://cdn.dipity.com/uploads/events/ed4f183da7436ae8cf6949e2cf65e52c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058" y="2057399"/>
            <a:ext cx="6923941"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61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4800600" cy="914400"/>
          </a:xfrm>
        </p:spPr>
        <p:txBody>
          <a:bodyPr/>
          <a:lstStyle/>
          <a:p>
            <a:r>
              <a:rPr lang="en-US" sz="3600" dirty="0"/>
              <a:t>This was a change in the British government’s colonial policy. Before </a:t>
            </a:r>
            <a:r>
              <a:rPr lang="en-US" sz="3600" dirty="0" smtClean="0"/>
              <a:t>the French </a:t>
            </a:r>
            <a:r>
              <a:rPr lang="en-US" sz="3600" dirty="0"/>
              <a:t>and Indian War, the British government ignored what was happening in the colonies and let them govern and tax themselves.</a:t>
            </a:r>
          </a:p>
        </p:txBody>
      </p:sp>
      <p:pic>
        <p:nvPicPr>
          <p:cNvPr id="6146" name="Picture 2" descr="http://www.personal.psu.edu/cjm402/Middle%20Colonies_files/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24086"/>
            <a:ext cx="4674358" cy="660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99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 y="1447800"/>
            <a:ext cx="9144000" cy="914400"/>
          </a:xfrm>
        </p:spPr>
        <p:txBody>
          <a:bodyPr/>
          <a:lstStyle/>
          <a:p>
            <a:r>
              <a:rPr lang="en-US" sz="3600" dirty="0"/>
              <a:t>After the French and Indian War, the British </a:t>
            </a:r>
            <a:r>
              <a:rPr lang="en-US" sz="3600" dirty="0" smtClean="0"/>
              <a:t>Parliament began </a:t>
            </a:r>
            <a:r>
              <a:rPr lang="en-US" sz="3600" dirty="0"/>
              <a:t>to pass a series of laws that changed the relationship between the colonial assemblies </a:t>
            </a:r>
            <a:r>
              <a:rPr lang="en-US" sz="3600" dirty="0" smtClean="0"/>
              <a:t>and the </a:t>
            </a:r>
            <a:r>
              <a:rPr lang="en-US" sz="3600" dirty="0"/>
              <a:t>Parliament.</a:t>
            </a:r>
          </a:p>
        </p:txBody>
      </p:sp>
      <p:pic>
        <p:nvPicPr>
          <p:cNvPr id="7170" name="Picture 2" descr="http://www.cr-cath.pvt.k12.ia.us/lasalle/Resources/Rev%20War%20Websites/Bryce%20Anna%20Rev%20War/Anna%20S.%20Rev%20War/image/stamp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6391"/>
            <a:ext cx="6413500" cy="449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67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1928065"/>
            <a:ext cx="9067800" cy="914400"/>
          </a:xfrm>
        </p:spPr>
        <p:txBody>
          <a:bodyPr/>
          <a:lstStyle/>
          <a:p>
            <a:r>
              <a:rPr lang="en-US" sz="3600" dirty="0"/>
              <a:t>Colonists believed it was the right of their colonial assemblies to impose taxes</a:t>
            </a:r>
            <a:r>
              <a:rPr lang="en-US" sz="3600" dirty="0" smtClean="0"/>
              <a:t>, not </a:t>
            </a:r>
            <a:r>
              <a:rPr lang="en-US" sz="3600" dirty="0"/>
              <a:t>the right of the King or of Parliament, and they resisted this changed policy through </a:t>
            </a:r>
            <a:r>
              <a:rPr lang="en-US" sz="3600" dirty="0" smtClean="0"/>
              <a:t>protests and </a:t>
            </a:r>
            <a:r>
              <a:rPr lang="en-US" sz="3600" dirty="0"/>
              <a:t>boycotts of British goods.</a:t>
            </a:r>
          </a:p>
        </p:txBody>
      </p:sp>
      <p:pic>
        <p:nvPicPr>
          <p:cNvPr id="8194" name="Picture 2" descr="http://mrkash.com/activities/images/notax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80" y="2743200"/>
            <a:ext cx="615222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85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2855</TotalTime>
  <Words>682</Words>
  <Application>Microsoft Macintosh PowerPoint</Application>
  <PresentationFormat>On-screen Show (4:3)</PresentationFormat>
  <Paragraphs>28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Revolutionary War</vt:lpstr>
      <vt:lpstr>Political factors and economic factors that ultimately led to the American Revolution started with the French and Indian War</vt:lpstr>
      <vt:lpstr>King George III ruled Great Britain</vt:lpstr>
      <vt:lpstr>The French and Indian War was fought between France and England over lands in the Ohio River Valley, which both the French and English claimed.</vt:lpstr>
      <vt:lpstr>The British won the war and gained control of these lands but amassed a large debt as a result of the war.</vt:lpstr>
      <vt:lpstr>The British Parliament determined that this debt should be paid by the American colonists, whose lands the British had been defending.</vt:lpstr>
      <vt:lpstr>This was a change in the British government’s colonial policy. Before the French and Indian War, the British government ignored what was happening in the colonies and let them govern and tax themselves.</vt:lpstr>
      <vt:lpstr>After the French and Indian War, the British Parliament began to pass a series of laws that changed the relationship between the colonial assemblies and the Parliament.</vt:lpstr>
      <vt:lpstr>Colonists believed it was the right of their colonial assemblies to impose taxes, not the right of the King or of Parliament, and they resisted this changed policy through protests and boycotts of British goods.</vt:lpstr>
      <vt:lpstr>One of the British taxes, the Stamp Act, placed a tax on all papers, such as legal documents and newspapers.</vt:lpstr>
      <vt:lpstr>The colonists would pay this directly (taxes before this were indirect duties on imports included in the retail price of the goods and were invisible to the colonial consumer), and protested with the cry, “No taxation without representation.”</vt:lpstr>
      <vt:lpstr>Colonists did not have a representative in Parliament and therefore had no voice in Parliament.</vt:lpstr>
      <vt:lpstr>They did not actually want representation in the distant Parliament because they knew they would be outvoted.</vt:lpstr>
      <vt:lpstr>Colonists organized a Stamp Act Congress, which sent a petition to the King, and declared a boycott on British goods that led to the repeal of the Stamp Act.</vt:lpstr>
      <vt:lpstr>They also organized the Sons and Daughters of Liberty in order to protest British taxes.</vt:lpstr>
      <vt:lpstr>Patrick Henry was a member of the Virginia’s colonial assembly who wrote a strong protest to the Stamp Act that asserted the rights of the colonists.</vt:lpstr>
      <vt:lpstr>The Tea Act was not a tax. This act gave the British East India Company exclusive rights (a monopoly) to sell tea in the colonies, because the East India Tea Company had financial problems and Parliament wanted to help the company avoid bankruptcy.</vt:lpstr>
      <vt:lpstr>The Sons of Liberty feared the availability of cheap tea would threaten the effectiveness of a tea boycott.</vt:lpstr>
      <vt:lpstr>In Boston, they boarded the British ship and threw the tea overboard</vt:lpstr>
      <vt:lpstr>John Adams was a Massachusetts leader and a member of the Sons of Liberty. He was a strong advocate of independence and was on the committee charged with writing the Declaration of Independence.</vt:lpstr>
      <vt:lpstr>These actions, known as the Boston Tea Party, led Parliament to pass the Coercive Acts, renamed by the colonists, the Intolerable Acts for their punitive nature.</vt:lpstr>
      <vt:lpstr>The British named these acts the Coercive Acts because they were designed to coerce, or force, the colonists to pay for the dumped tea and recognized the right of the Parliament to make tax laws for the colonies.</vt:lpstr>
      <vt:lpstr>Colonists initially formed Committees of Correspondence to communicate their situations to each other then sent delegates to a Continental Congress in order to address the problem of the Intolerable Acts.</vt:lpstr>
      <vt:lpstr>The First Continental Congress established a boycott on all trade with Great Britain and sent a petition to the King.</vt:lpstr>
      <vt:lpstr>The Continental Congress also advised American colonists to arm themselves. This led to the battle of Lexington and Concord and the start of the Revolutionary War.</vt:lpstr>
    </vt:vector>
  </TitlesOfParts>
  <Company>RH3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Revolutionary War</dc:title>
  <dc:creator>Tonya Denise Janicke</dc:creator>
  <cp:lastModifiedBy>RH3 RH3</cp:lastModifiedBy>
  <cp:revision>24</cp:revision>
  <dcterms:created xsi:type="dcterms:W3CDTF">2013-01-07T13:57:41Z</dcterms:created>
  <dcterms:modified xsi:type="dcterms:W3CDTF">2013-12-03T17:01:51Z</dcterms:modified>
</cp:coreProperties>
</file>