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0"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2" d="100"/>
          <a:sy n="82" d="100"/>
        </p:scale>
        <p:origin x="-2656" y="-56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DA85CA9-2A09-411F-83CB-1B277B389C6E}" type="datetimeFigureOut">
              <a:rPr lang="en-US" smtClean="0"/>
              <a:t>11/21/14</a:t>
            </a:fld>
            <a:endParaRPr lang="en-US"/>
          </a:p>
        </p:txBody>
      </p:sp>
      <p:sp>
        <p:nvSpPr>
          <p:cNvPr id="8" name="Slide Number Placeholder 7"/>
          <p:cNvSpPr>
            <a:spLocks noGrp="1"/>
          </p:cNvSpPr>
          <p:nvPr>
            <p:ph type="sldNum" sz="quarter" idx="11"/>
          </p:nvPr>
        </p:nvSpPr>
        <p:spPr/>
        <p:txBody>
          <a:bodyPr/>
          <a:lstStyle/>
          <a:p>
            <a:fld id="{D1A5117B-C646-4BA5-B76E-F7D4E782EFC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A85CA9-2A09-411F-83CB-1B277B389C6E}" type="datetimeFigureOut">
              <a:rPr lang="en-US" smtClean="0"/>
              <a:t>11/21/14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5117B-C646-4BA5-B76E-F7D4E782EFC5}"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A85CA9-2A09-411F-83CB-1B277B389C6E}" type="datetimeFigureOut">
              <a:rPr lang="en-US" smtClean="0"/>
              <a:t>11/21/14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5117B-C646-4BA5-B76E-F7D4E782EFC5}"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3DA85CA9-2A09-411F-83CB-1B277B389C6E}" type="datetimeFigureOut">
              <a:rPr lang="en-US" smtClean="0"/>
              <a:t>11/21/14</a:t>
            </a:fld>
            <a:endParaRPr lang="en-US"/>
          </a:p>
        </p:txBody>
      </p:sp>
      <p:sp>
        <p:nvSpPr>
          <p:cNvPr id="10" name="Slide Number Placeholder 9"/>
          <p:cNvSpPr>
            <a:spLocks noGrp="1"/>
          </p:cNvSpPr>
          <p:nvPr>
            <p:ph type="sldNum" sz="quarter" idx="15"/>
          </p:nvPr>
        </p:nvSpPr>
        <p:spPr/>
        <p:txBody>
          <a:bodyPr/>
          <a:lstStyle/>
          <a:p>
            <a:fld id="{D1A5117B-C646-4BA5-B76E-F7D4E782EFC5}" type="slidenum">
              <a:rPr lang="en-US" smtClean="0"/>
              <a:t>‹#›</a:t>
            </a:fld>
            <a:endParaRPr lang="en-US"/>
          </a:p>
        </p:txBody>
      </p:sp>
      <p:sp>
        <p:nvSpPr>
          <p:cNvPr id="11" name="Footer Placeholder 10"/>
          <p:cNvSpPr>
            <a:spLocks noGrp="1"/>
          </p:cNvSpPr>
          <p:nvPr>
            <p:ph type="ftr" sz="quarter" idx="16"/>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DA85CA9-2A09-411F-83CB-1B277B389C6E}" type="datetimeFigureOut">
              <a:rPr lang="en-US" smtClean="0"/>
              <a:t>11/21/14</a:t>
            </a:fld>
            <a:endParaRPr lang="en-US"/>
          </a:p>
        </p:txBody>
      </p:sp>
      <p:sp>
        <p:nvSpPr>
          <p:cNvPr id="8" name="Slide Number Placeholder 7"/>
          <p:cNvSpPr>
            <a:spLocks noGrp="1"/>
          </p:cNvSpPr>
          <p:nvPr>
            <p:ph type="sldNum" sz="quarter" idx="11"/>
          </p:nvPr>
        </p:nvSpPr>
        <p:spPr/>
        <p:txBody>
          <a:bodyPr/>
          <a:lstStyle/>
          <a:p>
            <a:fld id="{D1A5117B-C646-4BA5-B76E-F7D4E782EFC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3DA85CA9-2A09-411F-83CB-1B277B389C6E}" type="datetimeFigureOut">
              <a:rPr lang="en-US" smtClean="0"/>
              <a:t>11/21/14</a:t>
            </a:fld>
            <a:endParaRPr lang="en-US"/>
          </a:p>
        </p:txBody>
      </p:sp>
      <p:sp>
        <p:nvSpPr>
          <p:cNvPr id="10" name="Slide Number Placeholder 9"/>
          <p:cNvSpPr>
            <a:spLocks noGrp="1"/>
          </p:cNvSpPr>
          <p:nvPr>
            <p:ph type="sldNum" sz="quarter" idx="11"/>
          </p:nvPr>
        </p:nvSpPr>
        <p:spPr/>
        <p:txBody>
          <a:bodyPr/>
          <a:lstStyle/>
          <a:p>
            <a:fld id="{D1A5117B-C646-4BA5-B76E-F7D4E782EFC5}" type="slidenum">
              <a:rPr lang="en-US" smtClean="0"/>
              <a:t>‹#›</a:t>
            </a:fld>
            <a:endParaRPr lang="en-US"/>
          </a:p>
        </p:txBody>
      </p:sp>
      <p:sp>
        <p:nvSpPr>
          <p:cNvPr id="11" name="Footer Placeholder 10"/>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3DA85CA9-2A09-411F-83CB-1B277B389C6E}" type="datetimeFigureOut">
              <a:rPr lang="en-US" smtClean="0"/>
              <a:t>11/21/14</a:t>
            </a:fld>
            <a:endParaRPr lang="en-US"/>
          </a:p>
        </p:txBody>
      </p:sp>
      <p:sp>
        <p:nvSpPr>
          <p:cNvPr id="11" name="Slide Number Placeholder 10"/>
          <p:cNvSpPr>
            <a:spLocks noGrp="1"/>
          </p:cNvSpPr>
          <p:nvPr>
            <p:ph type="sldNum" sz="quarter" idx="11"/>
          </p:nvPr>
        </p:nvSpPr>
        <p:spPr/>
        <p:txBody>
          <a:bodyPr/>
          <a:lstStyle/>
          <a:p>
            <a:fld id="{D1A5117B-C646-4BA5-B76E-F7D4E782EFC5}" type="slidenum">
              <a:rPr lang="en-US" smtClean="0"/>
              <a:t>‹#›</a:t>
            </a:fld>
            <a:endParaRPr lang="en-US"/>
          </a:p>
        </p:txBody>
      </p:sp>
      <p:sp>
        <p:nvSpPr>
          <p:cNvPr id="12" name="Footer Placeholder 11"/>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3DA85CA9-2A09-411F-83CB-1B277B389C6E}" type="datetimeFigureOut">
              <a:rPr lang="en-US" smtClean="0"/>
              <a:t>11/21/14</a:t>
            </a:fld>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D1A5117B-C646-4BA5-B76E-F7D4E782EFC5}" type="slidenum">
              <a:rPr lang="en-US" smtClean="0"/>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85CA9-2A09-411F-83CB-1B277B389C6E}" type="datetimeFigureOut">
              <a:rPr lang="en-US" smtClean="0"/>
              <a:t>11/21/14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5117B-C646-4BA5-B76E-F7D4E782EFC5}"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DA85CA9-2A09-411F-83CB-1B277B389C6E}" type="datetimeFigureOut">
              <a:rPr lang="en-US" smtClean="0"/>
              <a:t>11/21/14</a:t>
            </a:fld>
            <a:endParaRPr lang="en-US"/>
          </a:p>
        </p:txBody>
      </p:sp>
      <p:sp>
        <p:nvSpPr>
          <p:cNvPr id="9" name="Slide Number Placeholder 8"/>
          <p:cNvSpPr>
            <a:spLocks noGrp="1"/>
          </p:cNvSpPr>
          <p:nvPr>
            <p:ph type="sldNum" sz="quarter" idx="11"/>
          </p:nvPr>
        </p:nvSpPr>
        <p:spPr/>
        <p:txBody>
          <a:bodyPr/>
          <a:lstStyle/>
          <a:p>
            <a:fld id="{D1A5117B-C646-4BA5-B76E-F7D4E782EFC5}"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DA85CA9-2A09-411F-83CB-1B277B389C6E}" type="datetimeFigureOut">
              <a:rPr lang="en-US" smtClean="0"/>
              <a:t>11/21/14</a:t>
            </a:fld>
            <a:endParaRPr lang="en-US"/>
          </a:p>
        </p:txBody>
      </p:sp>
      <p:sp>
        <p:nvSpPr>
          <p:cNvPr id="9" name="Slide Number Placeholder 8"/>
          <p:cNvSpPr>
            <a:spLocks noGrp="1"/>
          </p:cNvSpPr>
          <p:nvPr>
            <p:ph type="sldNum" sz="quarter" idx="11"/>
          </p:nvPr>
        </p:nvSpPr>
        <p:spPr/>
        <p:txBody>
          <a:bodyPr/>
          <a:lstStyle/>
          <a:p>
            <a:fld id="{D1A5117B-C646-4BA5-B76E-F7D4E782EFC5}"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3DA85CA9-2A09-411F-83CB-1B277B389C6E}" type="datetimeFigureOut">
              <a:rPr lang="en-US" smtClean="0"/>
              <a:t>11/21/14</a:t>
            </a:fld>
            <a:endParaRPr lang="en-US"/>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D1A5117B-C646-4BA5-B76E-F7D4E782EFC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8915400" cy="2251579"/>
          </a:xfrm>
        </p:spPr>
        <p:txBody>
          <a:bodyPr>
            <a:noAutofit/>
          </a:bodyPr>
          <a:lstStyle/>
          <a:p>
            <a:r>
              <a:rPr lang="en-US" sz="3600" dirty="0" smtClean="0"/>
              <a:t>4-2.4: Summarize the relationship among the Native Americans, Europeans, and Africans, including the French and Indian War, the slave revolts, and the conduct of trade.</a:t>
            </a:r>
            <a:endParaRPr lang="en-US" sz="3600" dirty="0"/>
          </a:p>
        </p:txBody>
      </p:sp>
    </p:spTree>
    <p:extLst>
      <p:ext uri="{BB962C8B-B14F-4D97-AF65-F5344CB8AC3E}">
        <p14:creationId xmlns:p14="http://schemas.microsoft.com/office/powerpoint/2010/main" val="12698748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13520" cy="1979466"/>
          </a:xfrm>
        </p:spPr>
        <p:txBody>
          <a:bodyPr>
            <a:noAutofit/>
          </a:bodyPr>
          <a:lstStyle/>
          <a:p>
            <a:r>
              <a:rPr lang="en-US" sz="2800" dirty="0"/>
              <a:t>Because few French settlers came to the New World and the ones who came did not take much land for families or settlement, the French did not antagonize the Native Americans as the American colonists did. </a:t>
            </a:r>
          </a:p>
        </p:txBody>
      </p:sp>
      <p:pic>
        <p:nvPicPr>
          <p:cNvPr id="9218" name="Picture 2" descr="http://www.texasbeyondhistory.net/gilbert/images/tra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91179"/>
            <a:ext cx="7429500"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8079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 y="0"/>
            <a:ext cx="9380806" cy="1979466"/>
          </a:xfrm>
        </p:spPr>
        <p:txBody>
          <a:bodyPr>
            <a:noAutofit/>
          </a:bodyPr>
          <a:lstStyle/>
          <a:p>
            <a:r>
              <a:rPr lang="en-US" sz="2800" dirty="0"/>
              <a:t>Most of the Native American groups allied with the French hoped that a French victory would limit the expansion of the English colonies to the Appalachian Mountains.</a:t>
            </a:r>
          </a:p>
        </p:txBody>
      </p:sp>
      <p:pic>
        <p:nvPicPr>
          <p:cNvPr id="10242" name="Picture 2" descr="http://www.oocities.org/feltygeorge/fren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2638"/>
            <a:ext cx="9144000" cy="459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1367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979466"/>
          </a:xfrm>
        </p:spPr>
        <p:txBody>
          <a:bodyPr>
            <a:noAutofit/>
          </a:bodyPr>
          <a:lstStyle/>
          <a:p>
            <a:r>
              <a:rPr lang="en-US" sz="2800" dirty="0"/>
              <a:t>With the aid of alliances with the Iroquois Confederation, the Catawba and the Cherokee, the British won the French and Indian </a:t>
            </a:r>
            <a:r>
              <a:rPr lang="en-US" sz="2800" dirty="0" smtClean="0"/>
              <a:t>War</a:t>
            </a:r>
            <a:endParaRPr lang="en-US" sz="2800" dirty="0"/>
          </a:p>
        </p:txBody>
      </p:sp>
      <p:pic>
        <p:nvPicPr>
          <p:cNvPr id="11266" name="Picture 2" descr="http://metaldetectingworld.com/detecting_mohawk_valley/french_and_indian_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825" y="1863955"/>
            <a:ext cx="6019800" cy="501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6173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 y="0"/>
            <a:ext cx="9144000" cy="1979466"/>
          </a:xfrm>
        </p:spPr>
        <p:txBody>
          <a:bodyPr>
            <a:noAutofit/>
          </a:bodyPr>
          <a:lstStyle/>
          <a:p>
            <a:r>
              <a:rPr lang="en-US" sz="2800" dirty="0" smtClean="0"/>
              <a:t>This forced </a:t>
            </a:r>
            <a:r>
              <a:rPr lang="en-US" sz="2800" dirty="0"/>
              <a:t>the French to cede control of their North American land claims and many Native Americans lost their longstanding trading partners/military allies and thus found their ways of life greatly disrupted.</a:t>
            </a:r>
          </a:p>
        </p:txBody>
      </p:sp>
      <p:pic>
        <p:nvPicPr>
          <p:cNvPr id="12290" name="Picture 2" descr="http://www2.l-spioneers.org/mmeylin/teams/king/ss/Web.Pics/5/braddockcross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534839"/>
            <a:ext cx="4495800" cy="432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635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979466"/>
          </a:xfrm>
        </p:spPr>
        <p:txBody>
          <a:bodyPr>
            <a:normAutofit/>
          </a:bodyPr>
          <a:lstStyle/>
          <a:p>
            <a:r>
              <a:rPr lang="en-US" sz="2800" dirty="0"/>
              <a:t>Plantation owners considered slaves to be their property and they were often sold without warning.</a:t>
            </a:r>
          </a:p>
        </p:txBody>
      </p:sp>
      <p:pic>
        <p:nvPicPr>
          <p:cNvPr id="13314" name="Picture 2" descr="http://hitchcock.itc.virginia.edu/SlaveTrade/collection/large/LCP-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35162"/>
            <a:ext cx="8798633" cy="509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9327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78"/>
            <a:ext cx="9144000" cy="1979466"/>
          </a:xfrm>
        </p:spPr>
        <p:txBody>
          <a:bodyPr>
            <a:noAutofit/>
          </a:bodyPr>
          <a:lstStyle/>
          <a:p>
            <a:r>
              <a:rPr lang="en-US" sz="2800" dirty="0"/>
              <a:t>Slaves wanted to acquire their freedom from plantation owners. Some enslaved Africans rebelled against the poor living conditions and abusive treatment of some slave owners.</a:t>
            </a:r>
          </a:p>
        </p:txBody>
      </p:sp>
      <p:pic>
        <p:nvPicPr>
          <p:cNvPr id="14338" name="Picture 2" descr="http://im.glogster.com/media/8/38/37/35/383735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152649"/>
            <a:ext cx="6667500" cy="470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968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48800" cy="2286000"/>
          </a:xfrm>
        </p:spPr>
        <p:txBody>
          <a:bodyPr>
            <a:noAutofit/>
          </a:bodyPr>
          <a:lstStyle/>
          <a:p>
            <a:r>
              <a:rPr lang="en-US" sz="2800" dirty="0"/>
              <a:t>However, slave revolts like South Carolina’s </a:t>
            </a:r>
            <a:r>
              <a:rPr lang="en-US" sz="2800" dirty="0" err="1"/>
              <a:t>Stono</a:t>
            </a:r>
            <a:r>
              <a:rPr lang="en-US" sz="2800" dirty="0"/>
              <a:t> Rebellion (the largest in the colonial period in mainland British colonies), were largely unsuccessful.</a:t>
            </a:r>
          </a:p>
        </p:txBody>
      </p:sp>
      <p:pic>
        <p:nvPicPr>
          <p:cNvPr id="15362" name="Picture 2" descr="http://upload.wikimedia.org/wikipedia/en/f/f1/Stono_Rebell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8" y="2347985"/>
            <a:ext cx="8710519" cy="4510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4799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0200" cy="1979466"/>
          </a:xfrm>
        </p:spPr>
        <p:txBody>
          <a:bodyPr>
            <a:normAutofit/>
          </a:bodyPr>
          <a:lstStyle/>
          <a:p>
            <a:r>
              <a:rPr lang="en-US" sz="2800" dirty="0"/>
              <a:t>Some were discovered before the revolt could be carried out; others were quickly and brutally put down</a:t>
            </a:r>
          </a:p>
        </p:txBody>
      </p:sp>
      <p:pic>
        <p:nvPicPr>
          <p:cNvPr id="16386" name="Picture 2" descr="http://imgc.allpostersimages.com/images/P-473-488-90/30/3034/7NMBF00Z/posters/capture-of-nat-turner-leader-of-slave-revolt-in-1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35" y="1299855"/>
            <a:ext cx="7375965" cy="5535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5508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4788" y="1295400"/>
            <a:ext cx="3369212" cy="6858000"/>
          </a:xfrm>
        </p:spPr>
        <p:txBody>
          <a:bodyPr>
            <a:normAutofit/>
          </a:bodyPr>
          <a:lstStyle/>
          <a:p>
            <a:r>
              <a:rPr lang="en-US" sz="2800" dirty="0"/>
              <a:t>The result was harsher regulation and control of the slave population and the introduction of slave codes.</a:t>
            </a:r>
          </a:p>
        </p:txBody>
      </p:sp>
      <p:pic>
        <p:nvPicPr>
          <p:cNvPr id="17410" name="Picture 2" descr="http://im.glogster.com/media/2/5/65/50/5655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687"/>
            <a:ext cx="4419600" cy="701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2527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304800"/>
            <a:ext cx="3581400" cy="2208066"/>
          </a:xfrm>
        </p:spPr>
        <p:txBody>
          <a:bodyPr>
            <a:noAutofit/>
          </a:bodyPr>
          <a:lstStyle/>
          <a:p>
            <a:r>
              <a:rPr lang="en-US" sz="2800" dirty="0"/>
              <a:t>Slave codes were </a:t>
            </a:r>
            <a:r>
              <a:rPr lang="en-US" sz="2800" dirty="0" smtClean="0"/>
              <a:t>used </a:t>
            </a:r>
            <a:r>
              <a:rPr lang="en-US" sz="2800" dirty="0"/>
              <a:t>to regulate and monitor the behavior of slaves in the colonies. The codes included rules such as limited education, purchases, and ability to sell goods.</a:t>
            </a:r>
          </a:p>
        </p:txBody>
      </p:sp>
      <p:pic>
        <p:nvPicPr>
          <p:cNvPr id="18434" name="Picture 2" descr="http://www.canadachannel.ca/slavery/images/1/1b/Slave_kidnap_post_1851_bos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0"/>
            <a:ext cx="4660900" cy="6897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5688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 y="228600"/>
            <a:ext cx="9113520" cy="1979466"/>
          </a:xfrm>
        </p:spPr>
        <p:txBody>
          <a:bodyPr>
            <a:noAutofit/>
          </a:bodyPr>
          <a:lstStyle/>
          <a:p>
            <a:r>
              <a:rPr lang="en-US" sz="2800" dirty="0"/>
              <a:t>At first, Native Americans helped the colonists in Virginia and Plymouth to survive the first years and taught them to plant crops that would grow in the New World such as tobacco and corn.</a:t>
            </a:r>
          </a:p>
        </p:txBody>
      </p:sp>
      <p:pic>
        <p:nvPicPr>
          <p:cNvPr id="1026" name="Picture 2" descr="http://g1eastcoastpartnership.pbworks.com/f/1285940571/first_thanksgiv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396836"/>
            <a:ext cx="7010400" cy="4461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7469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446"/>
            <a:ext cx="9448800" cy="1979466"/>
          </a:xfrm>
        </p:spPr>
        <p:txBody>
          <a:bodyPr>
            <a:normAutofit/>
          </a:bodyPr>
          <a:lstStyle/>
          <a:p>
            <a:r>
              <a:rPr lang="en-US" sz="2800" dirty="0"/>
              <a:t>Slaves were also not allowed to travel without their master’s permission</a:t>
            </a:r>
          </a:p>
        </p:txBody>
      </p:sp>
      <p:pic>
        <p:nvPicPr>
          <p:cNvPr id="19458" name="Picture 2" descr="http://1.bp.blogspot.com/_rQrzai8ydgY/TQUm1eADShI/AAAAAAAAADU/_68XjhGqXts/s1600/plantation-owner-s-family-visiting-slave-quarters-in-colonial-virginia-1700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2" y="1230337"/>
            <a:ext cx="7859151" cy="589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7848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7"/>
            <a:ext cx="9448800" cy="1979466"/>
          </a:xfrm>
        </p:spPr>
        <p:txBody>
          <a:bodyPr>
            <a:noAutofit/>
          </a:bodyPr>
          <a:lstStyle/>
          <a:p>
            <a:r>
              <a:rPr lang="en-US" sz="2800" dirty="0"/>
              <a:t>Such revolts also made the slave owners and the white population more fearful of the enslaved African population because the enslaved population already outnumbered the free population.</a:t>
            </a:r>
          </a:p>
        </p:txBody>
      </p:sp>
      <p:pic>
        <p:nvPicPr>
          <p:cNvPr id="20482" name="Picture 2" descr="http://voiceofdetroit.net/wp-content/uploads/2010/10/Slave-revolt-in-New-York-17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561046"/>
            <a:ext cx="6172200" cy="4271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8704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5" y="0"/>
            <a:ext cx="3640016" cy="6858000"/>
          </a:xfrm>
        </p:spPr>
        <p:txBody>
          <a:bodyPr>
            <a:normAutofit/>
          </a:bodyPr>
          <a:lstStyle/>
          <a:p>
            <a:r>
              <a:rPr lang="en-US" sz="2800" dirty="0"/>
              <a:t>In order to maintain an oppressive system, some Southerners used violence and intimidation.</a:t>
            </a:r>
          </a:p>
        </p:txBody>
      </p:sp>
      <p:pic>
        <p:nvPicPr>
          <p:cNvPr id="21506" name="Picture 2" descr="http://www.pbs.org/wnet/slavery/experience/living/images/living_hist_pi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61740"/>
            <a:ext cx="4295335" cy="6800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0074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029200" cy="1979466"/>
          </a:xfrm>
        </p:spPr>
        <p:txBody>
          <a:bodyPr>
            <a:noAutofit/>
          </a:bodyPr>
          <a:lstStyle/>
          <a:p>
            <a:r>
              <a:rPr lang="en-US" sz="2800" dirty="0"/>
              <a:t>Although slaves continued to resist their captivity through work slowdowns, feigned illnesses, breaking tools, and running away, few were successful in escaping the bonds of slavery. Some slaves did escape the bonds of slavery by heading north</a:t>
            </a:r>
          </a:p>
        </p:txBody>
      </p:sp>
      <p:pic>
        <p:nvPicPr>
          <p:cNvPr id="22530" name="Picture 2" descr="http://www.learnnc.org/lp/media/uploads/2009/05/runaway_sla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48409"/>
            <a:ext cx="4419600" cy="640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63291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979466"/>
          </a:xfrm>
        </p:spPr>
        <p:txBody>
          <a:bodyPr>
            <a:noAutofit/>
          </a:bodyPr>
          <a:lstStyle/>
          <a:p>
            <a:r>
              <a:rPr lang="en-US" sz="2800" dirty="0"/>
              <a:t>Still some in the north were able to work to purchase their freedom and the freedom of other slaves. These free Africans were able to find work as artisans or apprentices in the New England colonies.</a:t>
            </a:r>
          </a:p>
        </p:txBody>
      </p:sp>
      <p:pic>
        <p:nvPicPr>
          <p:cNvPr id="23554" name="Picture 2" descr="http://4.bp.blogspot.com/_UYlBMh5hqX0/TLm4jG5EMNI/AAAAAAAAAgg/DiXGIXDmevg/s1600/Slaves-Fre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2650259"/>
            <a:ext cx="4699000" cy="420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8563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554480"/>
            <a:ext cx="7997952" cy="1979466"/>
          </a:xfrm>
        </p:spPr>
        <p:txBody>
          <a:bodyPr>
            <a:noAutofit/>
          </a:bodyPr>
          <a:lstStyle/>
          <a:p>
            <a:endParaRPr lang="en-US" sz="2800" dirty="0"/>
          </a:p>
        </p:txBody>
      </p:sp>
    </p:spTree>
    <p:extLst>
      <p:ext uri="{BB962C8B-B14F-4D97-AF65-F5344CB8AC3E}">
        <p14:creationId xmlns:p14="http://schemas.microsoft.com/office/powerpoint/2010/main" val="31824165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8" y="0"/>
            <a:ext cx="9173308" cy="1979466"/>
          </a:xfrm>
        </p:spPr>
        <p:txBody>
          <a:bodyPr>
            <a:normAutofit/>
          </a:bodyPr>
          <a:lstStyle/>
          <a:p>
            <a:r>
              <a:rPr lang="en-US" sz="2800" dirty="0"/>
              <a:t>As more settlers came to the New World for land, the Native Americans resisted the new settlers.</a:t>
            </a:r>
          </a:p>
        </p:txBody>
      </p:sp>
      <p:pic>
        <p:nvPicPr>
          <p:cNvPr id="2050" name="Picture 2" descr="http://media.web.britannica.com/eb-media/41/123641-004-182779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245662"/>
            <a:ext cx="8166100" cy="5612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7381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1979466"/>
          </a:xfrm>
        </p:spPr>
        <p:txBody>
          <a:bodyPr>
            <a:normAutofit/>
          </a:bodyPr>
          <a:lstStyle/>
          <a:p>
            <a:r>
              <a:rPr lang="en-US" sz="2800" dirty="0"/>
              <a:t>Many wars were fought between the colonists and the Native Americans.</a:t>
            </a:r>
          </a:p>
        </p:txBody>
      </p:sp>
      <p:pic>
        <p:nvPicPr>
          <p:cNvPr id="3074" name="Picture 2" descr="http://media.web.britannica.com/eb-media/58/91358-004-62DBF2A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541780"/>
            <a:ext cx="9080500" cy="531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3759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228600"/>
            <a:ext cx="2667000" cy="6477000"/>
          </a:xfrm>
        </p:spPr>
        <p:txBody>
          <a:bodyPr>
            <a:normAutofit/>
          </a:bodyPr>
          <a:lstStyle/>
          <a:p>
            <a:r>
              <a:rPr lang="en-US" sz="2800" dirty="0"/>
              <a:t>With Robert La Salle’s claim, the French moved into the Ohio River Valley to claim this land for France.</a:t>
            </a:r>
          </a:p>
        </p:txBody>
      </p:sp>
      <p:pic>
        <p:nvPicPr>
          <p:cNvPr id="4098" name="Picture 2" descr="http://4.bp.blogspot.com/-m5W4proUKdQ/Tc57LYhtuKI/AAAAAAACCNk/OljsjjqGVRc/s1600/Robert-de-La-Sa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7503"/>
            <a:ext cx="6553200" cy="604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1306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112"/>
            <a:ext cx="9144000" cy="1979466"/>
          </a:xfrm>
        </p:spPr>
        <p:txBody>
          <a:bodyPr>
            <a:noAutofit/>
          </a:bodyPr>
          <a:lstStyle/>
          <a:p>
            <a:r>
              <a:rPr lang="en-US" sz="2800" dirty="0"/>
              <a:t>The English colonists and their mother country went to war with </a:t>
            </a:r>
            <a:r>
              <a:rPr lang="en-US" sz="2800" dirty="0" smtClean="0"/>
              <a:t>the </a:t>
            </a:r>
            <a:r>
              <a:rPr lang="en-US" sz="2800" dirty="0"/>
              <a:t>French and their colonists, to protect their claims.</a:t>
            </a:r>
          </a:p>
        </p:txBody>
      </p:sp>
      <p:pic>
        <p:nvPicPr>
          <p:cNvPr id="5122" name="Picture 2" descr="http://www.nebraskastudies.org/0300/media/0301_011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835" y="1752600"/>
            <a:ext cx="7507941"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9040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818" y="304800"/>
            <a:ext cx="4090182" cy="1979466"/>
          </a:xfrm>
        </p:spPr>
        <p:txBody>
          <a:bodyPr>
            <a:noAutofit/>
          </a:bodyPr>
          <a:lstStyle/>
          <a:p>
            <a:r>
              <a:rPr lang="en-US" sz="2800" dirty="0"/>
              <a:t>Many Native American tribes fought on the side of the French against the colonists and the British, giving the series of four wars spanning over seventy-four years and fought on three different continents.</a:t>
            </a:r>
          </a:p>
        </p:txBody>
      </p:sp>
      <p:pic>
        <p:nvPicPr>
          <p:cNvPr id="6146" name="Picture 2" descr="http://wdict.net/img/french+and+indian+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14" y="990600"/>
            <a:ext cx="5029200" cy="504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5571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372600" cy="1979466"/>
          </a:xfrm>
        </p:spPr>
        <p:txBody>
          <a:bodyPr>
            <a:noAutofit/>
          </a:bodyPr>
          <a:lstStyle/>
          <a:p>
            <a:r>
              <a:rPr lang="en-US" sz="2800" dirty="0"/>
              <a:t>The last war in this sequence produced their American name- The French and Indian War(s). [In Europe this final conflict was called the Seven Years War because of the length of time it was fought.]</a:t>
            </a:r>
          </a:p>
        </p:txBody>
      </p:sp>
      <p:pic>
        <p:nvPicPr>
          <p:cNvPr id="7170" name="Picture 2" descr="http://2.bp.blogspot.com/-wXSEPvIjBMk/TkraxPWJaSI/AAAAAAAAAbY/-xdFhMaB5XE/s1600/01french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727421"/>
            <a:ext cx="5556738" cy="418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1983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979466"/>
          </a:xfrm>
        </p:spPr>
        <p:txBody>
          <a:bodyPr>
            <a:normAutofit/>
          </a:bodyPr>
          <a:lstStyle/>
          <a:p>
            <a:r>
              <a:rPr lang="en-US" sz="2800" dirty="0"/>
              <a:t>The French established good working relationships with the natives because of their fur trading.</a:t>
            </a:r>
          </a:p>
        </p:txBody>
      </p:sp>
      <p:pic>
        <p:nvPicPr>
          <p:cNvPr id="8194" name="Picture 2" descr="http://2.bp.blogspot.com/_heu7QWPF6iU/ScjbXy3EsrI/AAAAAAAAAD4/AONlrn_deVY/s32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2" y="1285192"/>
            <a:ext cx="7535398" cy="558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1583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TC101859861[[fn=Tradeshow]]</Template>
  <TotalTime>9990</TotalTime>
  <Words>636</Words>
  <Application>Microsoft Macintosh PowerPoint</Application>
  <PresentationFormat>On-screen Show (4:3)</PresentationFormat>
  <Paragraphs>24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Tradeshow</vt:lpstr>
      <vt:lpstr>4-2.4: Summarize the relationship among the Native Americans, Europeans, and Africans, including the French and Indian War, the slave revolts, and the conduct of trade.</vt:lpstr>
      <vt:lpstr>At first, Native Americans helped the colonists in Virginia and Plymouth to survive the first years and taught them to plant crops that would grow in the New World such as tobacco and corn.</vt:lpstr>
      <vt:lpstr>As more settlers came to the New World for land, the Native Americans resisted the new settlers.</vt:lpstr>
      <vt:lpstr>Many wars were fought between the colonists and the Native Americans.</vt:lpstr>
      <vt:lpstr>With Robert La Salle’s claim, the French moved into the Ohio River Valley to claim this land for France.</vt:lpstr>
      <vt:lpstr>The English colonists and their mother country went to war with the French and their colonists, to protect their claims.</vt:lpstr>
      <vt:lpstr>Many Native American tribes fought on the side of the French against the colonists and the British, giving the series of four wars spanning over seventy-four years and fought on three different continents.</vt:lpstr>
      <vt:lpstr>The last war in this sequence produced their American name- The French and Indian War(s). [In Europe this final conflict was called the Seven Years War because of the length of time it was fought.]</vt:lpstr>
      <vt:lpstr>The French established good working relationships with the natives because of their fur trading.</vt:lpstr>
      <vt:lpstr>Because few French settlers came to the New World and the ones who came did not take much land for families or settlement, the French did not antagonize the Native Americans as the American colonists did. </vt:lpstr>
      <vt:lpstr>Most of the Native American groups allied with the French hoped that a French victory would limit the expansion of the English colonies to the Appalachian Mountains.</vt:lpstr>
      <vt:lpstr>With the aid of alliances with the Iroquois Confederation, the Catawba and the Cherokee, the British won the French and Indian War</vt:lpstr>
      <vt:lpstr>This forced the French to cede control of their North American land claims and many Native Americans lost their longstanding trading partners/military allies and thus found their ways of life greatly disrupted.</vt:lpstr>
      <vt:lpstr>Plantation owners considered slaves to be their property and they were often sold without warning.</vt:lpstr>
      <vt:lpstr>Slaves wanted to acquire their freedom from plantation owners. Some enslaved Africans rebelled against the poor living conditions and abusive treatment of some slave owners.</vt:lpstr>
      <vt:lpstr>However, slave revolts like South Carolina’s Stono Rebellion (the largest in the colonial period in mainland British colonies), were largely unsuccessful.</vt:lpstr>
      <vt:lpstr>Some were discovered before the revolt could be carried out; others were quickly and brutally put down</vt:lpstr>
      <vt:lpstr>The result was harsher regulation and control of the slave population and the introduction of slave codes.</vt:lpstr>
      <vt:lpstr>Slave codes were used to regulate and monitor the behavior of slaves in the colonies. The codes included rules such as limited education, purchases, and ability to sell goods.</vt:lpstr>
      <vt:lpstr>Slaves were also not allowed to travel without their master’s permission</vt:lpstr>
      <vt:lpstr>Such revolts also made the slave owners and the white population more fearful of the enslaved African population because the enslaved population already outnumbered the free population.</vt:lpstr>
      <vt:lpstr>In order to maintain an oppressive system, some Southerners used violence and intimidation.</vt:lpstr>
      <vt:lpstr>Although slaves continued to resist their captivity through work slowdowns, feigned illnesses, breaking tools, and running away, few were successful in escaping the bonds of slavery. Some slaves did escape the bonds of slavery by heading north</vt:lpstr>
      <vt:lpstr>Still some in the north were able to work to purchase their freedom and the freedom of other slaves. These free Africans were able to find work as artisans or apprentices in the New England colonies.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4-2.4: Summarize the relationship among the Native Americans, Europeans, and Africans, including the French and Indian War, the slave revolts, and the conduct of trade.</dc:title>
  <dc:creator>Janicke</dc:creator>
  <cp:lastModifiedBy>RH3 RH3</cp:lastModifiedBy>
  <cp:revision>20</cp:revision>
  <dcterms:created xsi:type="dcterms:W3CDTF">2013-01-03T00:47:18Z</dcterms:created>
  <dcterms:modified xsi:type="dcterms:W3CDTF">2014-11-24T19:04:40Z</dcterms:modified>
</cp:coreProperties>
</file>